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1"/>
  </p:notesMasterIdLst>
  <p:sldIdLst>
    <p:sldId id="256" r:id="rId2"/>
    <p:sldId id="257" r:id="rId3"/>
    <p:sldId id="303" r:id="rId4"/>
    <p:sldId id="308" r:id="rId5"/>
    <p:sldId id="309" r:id="rId6"/>
    <p:sldId id="310" r:id="rId7"/>
    <p:sldId id="311" r:id="rId8"/>
    <p:sldId id="312" r:id="rId9"/>
    <p:sldId id="313" r:id="rId10"/>
    <p:sldId id="314" r:id="rId11"/>
    <p:sldId id="339" r:id="rId12"/>
    <p:sldId id="340" r:id="rId13"/>
    <p:sldId id="341" r:id="rId14"/>
    <p:sldId id="342" r:id="rId15"/>
    <p:sldId id="315" r:id="rId16"/>
    <p:sldId id="318" r:id="rId17"/>
    <p:sldId id="325" r:id="rId18"/>
    <p:sldId id="327" r:id="rId19"/>
    <p:sldId id="322" r:id="rId20"/>
    <p:sldId id="326" r:id="rId21"/>
    <p:sldId id="323" r:id="rId22"/>
    <p:sldId id="328" r:id="rId23"/>
    <p:sldId id="337" r:id="rId24"/>
    <p:sldId id="338" r:id="rId25"/>
    <p:sldId id="335" r:id="rId26"/>
    <p:sldId id="329" r:id="rId27"/>
    <p:sldId id="333" r:id="rId28"/>
    <p:sldId id="331" r:id="rId29"/>
    <p:sldId id="33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600"/>
    <p:restoredTop sz="96327"/>
  </p:normalViewPr>
  <p:slideViewPr>
    <p:cSldViewPr snapToGrid="0" snapToObjects="1">
      <p:cViewPr varScale="1">
        <p:scale>
          <a:sx n="86" d="100"/>
          <a:sy n="86" d="100"/>
        </p:scale>
        <p:origin x="232"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6D178C-5C5F-458B-9BF1-B68F464064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9FA7EB-1C86-4FEE-BB91-4E9BE05A76BC}">
      <dgm:prSet/>
      <dgm:spPr/>
      <dgm:t>
        <a:bodyPr/>
        <a:lstStyle/>
        <a:p>
          <a:r>
            <a:rPr lang="en-AU"/>
            <a:t>Fundamentals and language of computer hardware and operating systems</a:t>
          </a:r>
          <a:endParaRPr lang="en-US"/>
        </a:p>
      </dgm:t>
    </dgm:pt>
    <dgm:pt modelId="{C7A34C5C-47DA-4A4F-B190-663A768FAE9A}" type="parTrans" cxnId="{C3C71DDB-61F5-4606-88CF-BBE6920609BC}">
      <dgm:prSet/>
      <dgm:spPr/>
      <dgm:t>
        <a:bodyPr/>
        <a:lstStyle/>
        <a:p>
          <a:endParaRPr lang="en-US"/>
        </a:p>
      </dgm:t>
    </dgm:pt>
    <dgm:pt modelId="{7130B447-D487-414B-9F60-5D230FD9C940}" type="sibTrans" cxnId="{C3C71DDB-61F5-4606-88CF-BBE6920609BC}">
      <dgm:prSet/>
      <dgm:spPr/>
      <dgm:t>
        <a:bodyPr/>
        <a:lstStyle/>
        <a:p>
          <a:endParaRPr lang="en-US"/>
        </a:p>
      </dgm:t>
    </dgm:pt>
    <dgm:pt modelId="{A9682208-46B2-4608-8A10-10E372C50ADE}">
      <dgm:prSet/>
      <dgm:spPr/>
      <dgm:t>
        <a:bodyPr/>
        <a:lstStyle/>
        <a:p>
          <a:r>
            <a:rPr lang="en-AU"/>
            <a:t>How operating systems implement security</a:t>
          </a:r>
          <a:endParaRPr lang="en-US"/>
        </a:p>
      </dgm:t>
    </dgm:pt>
    <dgm:pt modelId="{3B576B52-E6F2-4DB9-A73E-C115C1F110AB}" type="parTrans" cxnId="{07D57C3C-3996-4A53-958C-CD2B4A81CA72}">
      <dgm:prSet/>
      <dgm:spPr/>
      <dgm:t>
        <a:bodyPr/>
        <a:lstStyle/>
        <a:p>
          <a:endParaRPr lang="en-US"/>
        </a:p>
      </dgm:t>
    </dgm:pt>
    <dgm:pt modelId="{B12A0973-A854-491B-A587-2E919721596C}" type="sibTrans" cxnId="{07D57C3C-3996-4A53-958C-CD2B4A81CA72}">
      <dgm:prSet/>
      <dgm:spPr/>
      <dgm:t>
        <a:bodyPr/>
        <a:lstStyle/>
        <a:p>
          <a:endParaRPr lang="en-US"/>
        </a:p>
      </dgm:t>
    </dgm:pt>
    <dgm:pt modelId="{81C7812B-AAE3-44A0-9881-B0530425CB45}">
      <dgm:prSet/>
      <dgm:spPr/>
      <dgm:t>
        <a:bodyPr/>
        <a:lstStyle/>
        <a:p>
          <a:r>
            <a:rPr lang="en-AU"/>
            <a:t>Fundamentals of networking and network security</a:t>
          </a:r>
          <a:endParaRPr lang="en-US"/>
        </a:p>
      </dgm:t>
    </dgm:pt>
    <dgm:pt modelId="{18DBAF07-8AB2-49FF-8558-81E711086A7C}" type="parTrans" cxnId="{76A79677-20F4-4C97-A803-B9ABDADAF1D0}">
      <dgm:prSet/>
      <dgm:spPr/>
      <dgm:t>
        <a:bodyPr/>
        <a:lstStyle/>
        <a:p>
          <a:endParaRPr lang="en-US"/>
        </a:p>
      </dgm:t>
    </dgm:pt>
    <dgm:pt modelId="{86705CB0-8CD4-435B-88AC-13DEB8196A12}" type="sibTrans" cxnId="{76A79677-20F4-4C97-A803-B9ABDADAF1D0}">
      <dgm:prSet/>
      <dgm:spPr/>
      <dgm:t>
        <a:bodyPr/>
        <a:lstStyle/>
        <a:p>
          <a:endParaRPr lang="en-US"/>
        </a:p>
      </dgm:t>
    </dgm:pt>
    <dgm:pt modelId="{772731C8-46F8-4184-87F5-E8B99722E784}" type="pres">
      <dgm:prSet presAssocID="{796D178C-5C5F-458B-9BF1-B68F464064A1}" presName="root" presStyleCnt="0">
        <dgm:presLayoutVars>
          <dgm:dir/>
          <dgm:resizeHandles val="exact"/>
        </dgm:presLayoutVars>
      </dgm:prSet>
      <dgm:spPr/>
    </dgm:pt>
    <dgm:pt modelId="{042F608D-66F9-4A3B-A253-9827A2431C3A}" type="pres">
      <dgm:prSet presAssocID="{3A9FA7EB-1C86-4FEE-BB91-4E9BE05A76BC}" presName="compNode" presStyleCnt="0"/>
      <dgm:spPr/>
    </dgm:pt>
    <dgm:pt modelId="{0091BD70-9A6D-4133-A012-281CA2F6D242}" type="pres">
      <dgm:prSet presAssocID="{3A9FA7EB-1C86-4FEE-BB91-4E9BE05A76BC}" presName="bgRect" presStyleLbl="bgShp" presStyleIdx="0" presStyleCnt="3"/>
      <dgm:spPr/>
    </dgm:pt>
    <dgm:pt modelId="{4AA30FD7-BBFB-4CC9-A572-2D0B88EB7FA5}" type="pres">
      <dgm:prSet presAssocID="{3A9FA7EB-1C86-4FEE-BB91-4E9BE05A76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CB1870C-F1F4-45FE-990D-72627AE1E856}" type="pres">
      <dgm:prSet presAssocID="{3A9FA7EB-1C86-4FEE-BB91-4E9BE05A76BC}" presName="spaceRect" presStyleCnt="0"/>
      <dgm:spPr/>
    </dgm:pt>
    <dgm:pt modelId="{6209708C-9FB9-4396-972E-D311121A3724}" type="pres">
      <dgm:prSet presAssocID="{3A9FA7EB-1C86-4FEE-BB91-4E9BE05A76BC}" presName="parTx" presStyleLbl="revTx" presStyleIdx="0" presStyleCnt="3">
        <dgm:presLayoutVars>
          <dgm:chMax val="0"/>
          <dgm:chPref val="0"/>
        </dgm:presLayoutVars>
      </dgm:prSet>
      <dgm:spPr/>
    </dgm:pt>
    <dgm:pt modelId="{A16CC73F-4220-47A2-9B94-DC548FCBFDC3}" type="pres">
      <dgm:prSet presAssocID="{7130B447-D487-414B-9F60-5D230FD9C940}" presName="sibTrans" presStyleCnt="0"/>
      <dgm:spPr/>
    </dgm:pt>
    <dgm:pt modelId="{B09D094E-1712-46CD-BBA5-301B6E9A9262}" type="pres">
      <dgm:prSet presAssocID="{A9682208-46B2-4608-8A10-10E372C50ADE}" presName="compNode" presStyleCnt="0"/>
      <dgm:spPr/>
    </dgm:pt>
    <dgm:pt modelId="{EB935FA7-0C2C-42BD-9B20-A4D3A91121E4}" type="pres">
      <dgm:prSet presAssocID="{A9682208-46B2-4608-8A10-10E372C50ADE}" presName="bgRect" presStyleLbl="bgShp" presStyleIdx="1" presStyleCnt="3"/>
      <dgm:spPr/>
    </dgm:pt>
    <dgm:pt modelId="{999811C4-08CE-4DD6-A950-9197625F677D}" type="pres">
      <dgm:prSet presAssocID="{A9682208-46B2-4608-8A10-10E372C50A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1660E9D-1F6B-426F-BE9A-941129C9B0EC}" type="pres">
      <dgm:prSet presAssocID="{A9682208-46B2-4608-8A10-10E372C50ADE}" presName="spaceRect" presStyleCnt="0"/>
      <dgm:spPr/>
    </dgm:pt>
    <dgm:pt modelId="{925F1EC1-93FC-4D06-82E2-B819A383FCA1}" type="pres">
      <dgm:prSet presAssocID="{A9682208-46B2-4608-8A10-10E372C50ADE}" presName="parTx" presStyleLbl="revTx" presStyleIdx="1" presStyleCnt="3">
        <dgm:presLayoutVars>
          <dgm:chMax val="0"/>
          <dgm:chPref val="0"/>
        </dgm:presLayoutVars>
      </dgm:prSet>
      <dgm:spPr/>
    </dgm:pt>
    <dgm:pt modelId="{7DE01CD8-B8D6-4159-866D-F94A2280C9C5}" type="pres">
      <dgm:prSet presAssocID="{B12A0973-A854-491B-A587-2E919721596C}" presName="sibTrans" presStyleCnt="0"/>
      <dgm:spPr/>
    </dgm:pt>
    <dgm:pt modelId="{54F05DCB-5708-4B40-8DF5-9FFCCCE4C801}" type="pres">
      <dgm:prSet presAssocID="{81C7812B-AAE3-44A0-9881-B0530425CB45}" presName="compNode" presStyleCnt="0"/>
      <dgm:spPr/>
    </dgm:pt>
    <dgm:pt modelId="{B0650810-F501-4BEF-AFE9-E4A4F6B97A7F}" type="pres">
      <dgm:prSet presAssocID="{81C7812B-AAE3-44A0-9881-B0530425CB45}" presName="bgRect" presStyleLbl="bgShp" presStyleIdx="2" presStyleCnt="3"/>
      <dgm:spPr/>
    </dgm:pt>
    <dgm:pt modelId="{FD3CC3E7-DD68-4AFE-859C-9032710A1986}" type="pres">
      <dgm:prSet presAssocID="{81C7812B-AAE3-44A0-9881-B0530425CB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46374F14-4C23-4617-96C2-03FE88023FF3}" type="pres">
      <dgm:prSet presAssocID="{81C7812B-AAE3-44A0-9881-B0530425CB45}" presName="spaceRect" presStyleCnt="0"/>
      <dgm:spPr/>
    </dgm:pt>
    <dgm:pt modelId="{02B2BC7C-FE67-4A8B-B845-02AA100C2498}" type="pres">
      <dgm:prSet presAssocID="{81C7812B-AAE3-44A0-9881-B0530425CB45}" presName="parTx" presStyleLbl="revTx" presStyleIdx="2" presStyleCnt="3">
        <dgm:presLayoutVars>
          <dgm:chMax val="0"/>
          <dgm:chPref val="0"/>
        </dgm:presLayoutVars>
      </dgm:prSet>
      <dgm:spPr/>
    </dgm:pt>
  </dgm:ptLst>
  <dgm:cxnLst>
    <dgm:cxn modelId="{1BBDC916-10FC-4F7D-9F5A-F475B3765670}" type="presOf" srcId="{A9682208-46B2-4608-8A10-10E372C50ADE}" destId="{925F1EC1-93FC-4D06-82E2-B819A383FCA1}" srcOrd="0" destOrd="0" presId="urn:microsoft.com/office/officeart/2018/2/layout/IconVerticalSolidList"/>
    <dgm:cxn modelId="{ACB5CE1F-E891-412B-9974-D7344C70B57B}" type="presOf" srcId="{796D178C-5C5F-458B-9BF1-B68F464064A1}" destId="{772731C8-46F8-4184-87F5-E8B99722E784}" srcOrd="0" destOrd="0" presId="urn:microsoft.com/office/officeart/2018/2/layout/IconVerticalSolidList"/>
    <dgm:cxn modelId="{07D57C3C-3996-4A53-958C-CD2B4A81CA72}" srcId="{796D178C-5C5F-458B-9BF1-B68F464064A1}" destId="{A9682208-46B2-4608-8A10-10E372C50ADE}" srcOrd="1" destOrd="0" parTransId="{3B576B52-E6F2-4DB9-A73E-C115C1F110AB}" sibTransId="{B12A0973-A854-491B-A587-2E919721596C}"/>
    <dgm:cxn modelId="{6CAE4C58-3047-4632-A7F7-10C7B6720233}" type="presOf" srcId="{3A9FA7EB-1C86-4FEE-BB91-4E9BE05A76BC}" destId="{6209708C-9FB9-4396-972E-D311121A3724}" srcOrd="0" destOrd="0" presId="urn:microsoft.com/office/officeart/2018/2/layout/IconVerticalSolidList"/>
    <dgm:cxn modelId="{9F961761-1D2F-4A08-99F8-E5F2D1A6477E}" type="presOf" srcId="{81C7812B-AAE3-44A0-9881-B0530425CB45}" destId="{02B2BC7C-FE67-4A8B-B845-02AA100C2498}" srcOrd="0" destOrd="0" presId="urn:microsoft.com/office/officeart/2018/2/layout/IconVerticalSolidList"/>
    <dgm:cxn modelId="{76A79677-20F4-4C97-A803-B9ABDADAF1D0}" srcId="{796D178C-5C5F-458B-9BF1-B68F464064A1}" destId="{81C7812B-AAE3-44A0-9881-B0530425CB45}" srcOrd="2" destOrd="0" parTransId="{18DBAF07-8AB2-49FF-8558-81E711086A7C}" sibTransId="{86705CB0-8CD4-435B-88AC-13DEB8196A12}"/>
    <dgm:cxn modelId="{C3C71DDB-61F5-4606-88CF-BBE6920609BC}" srcId="{796D178C-5C5F-458B-9BF1-B68F464064A1}" destId="{3A9FA7EB-1C86-4FEE-BB91-4E9BE05A76BC}" srcOrd="0" destOrd="0" parTransId="{C7A34C5C-47DA-4A4F-B190-663A768FAE9A}" sibTransId="{7130B447-D487-414B-9F60-5D230FD9C940}"/>
    <dgm:cxn modelId="{0F958714-172C-4E10-9DBF-8824E8E8C516}" type="presParOf" srcId="{772731C8-46F8-4184-87F5-E8B99722E784}" destId="{042F608D-66F9-4A3B-A253-9827A2431C3A}" srcOrd="0" destOrd="0" presId="urn:microsoft.com/office/officeart/2018/2/layout/IconVerticalSolidList"/>
    <dgm:cxn modelId="{4CAC1137-9F72-44A9-A6E3-C7831F82548F}" type="presParOf" srcId="{042F608D-66F9-4A3B-A253-9827A2431C3A}" destId="{0091BD70-9A6D-4133-A012-281CA2F6D242}" srcOrd="0" destOrd="0" presId="urn:microsoft.com/office/officeart/2018/2/layout/IconVerticalSolidList"/>
    <dgm:cxn modelId="{BAD83905-3109-48AE-BC6B-77C479FBAB6F}" type="presParOf" srcId="{042F608D-66F9-4A3B-A253-9827A2431C3A}" destId="{4AA30FD7-BBFB-4CC9-A572-2D0B88EB7FA5}" srcOrd="1" destOrd="0" presId="urn:microsoft.com/office/officeart/2018/2/layout/IconVerticalSolidList"/>
    <dgm:cxn modelId="{4AC429D3-EF86-4498-B412-8FF495FDFBE2}" type="presParOf" srcId="{042F608D-66F9-4A3B-A253-9827A2431C3A}" destId="{7CB1870C-F1F4-45FE-990D-72627AE1E856}" srcOrd="2" destOrd="0" presId="urn:microsoft.com/office/officeart/2018/2/layout/IconVerticalSolidList"/>
    <dgm:cxn modelId="{92B43C6E-846D-46E0-A554-8FCF648928A6}" type="presParOf" srcId="{042F608D-66F9-4A3B-A253-9827A2431C3A}" destId="{6209708C-9FB9-4396-972E-D311121A3724}" srcOrd="3" destOrd="0" presId="urn:microsoft.com/office/officeart/2018/2/layout/IconVerticalSolidList"/>
    <dgm:cxn modelId="{B1175791-F229-4A1D-86B9-E0771CDF3390}" type="presParOf" srcId="{772731C8-46F8-4184-87F5-E8B99722E784}" destId="{A16CC73F-4220-47A2-9B94-DC548FCBFDC3}" srcOrd="1" destOrd="0" presId="urn:microsoft.com/office/officeart/2018/2/layout/IconVerticalSolidList"/>
    <dgm:cxn modelId="{EA7B4DB1-92A7-4757-B017-F0C92512CF8B}" type="presParOf" srcId="{772731C8-46F8-4184-87F5-E8B99722E784}" destId="{B09D094E-1712-46CD-BBA5-301B6E9A9262}" srcOrd="2" destOrd="0" presId="urn:microsoft.com/office/officeart/2018/2/layout/IconVerticalSolidList"/>
    <dgm:cxn modelId="{59E14CF0-542E-43CA-BB5A-1365C00FBE13}" type="presParOf" srcId="{B09D094E-1712-46CD-BBA5-301B6E9A9262}" destId="{EB935FA7-0C2C-42BD-9B20-A4D3A91121E4}" srcOrd="0" destOrd="0" presId="urn:microsoft.com/office/officeart/2018/2/layout/IconVerticalSolidList"/>
    <dgm:cxn modelId="{F6D22140-4B07-4F4C-AE10-959CE0FEAD74}" type="presParOf" srcId="{B09D094E-1712-46CD-BBA5-301B6E9A9262}" destId="{999811C4-08CE-4DD6-A950-9197625F677D}" srcOrd="1" destOrd="0" presId="urn:microsoft.com/office/officeart/2018/2/layout/IconVerticalSolidList"/>
    <dgm:cxn modelId="{888E2315-E4FB-42DB-AA79-2BC37B26BE59}" type="presParOf" srcId="{B09D094E-1712-46CD-BBA5-301B6E9A9262}" destId="{51660E9D-1F6B-426F-BE9A-941129C9B0EC}" srcOrd="2" destOrd="0" presId="urn:microsoft.com/office/officeart/2018/2/layout/IconVerticalSolidList"/>
    <dgm:cxn modelId="{BCD8488E-0299-46D1-AC8C-8EF11E38948E}" type="presParOf" srcId="{B09D094E-1712-46CD-BBA5-301B6E9A9262}" destId="{925F1EC1-93FC-4D06-82E2-B819A383FCA1}" srcOrd="3" destOrd="0" presId="urn:microsoft.com/office/officeart/2018/2/layout/IconVerticalSolidList"/>
    <dgm:cxn modelId="{1D6E739E-F972-435F-9F38-6A3103981B94}" type="presParOf" srcId="{772731C8-46F8-4184-87F5-E8B99722E784}" destId="{7DE01CD8-B8D6-4159-866D-F94A2280C9C5}" srcOrd="3" destOrd="0" presId="urn:microsoft.com/office/officeart/2018/2/layout/IconVerticalSolidList"/>
    <dgm:cxn modelId="{ACD57EB6-FD1E-46C9-94AF-DACE544355D7}" type="presParOf" srcId="{772731C8-46F8-4184-87F5-E8B99722E784}" destId="{54F05DCB-5708-4B40-8DF5-9FFCCCE4C801}" srcOrd="4" destOrd="0" presId="urn:microsoft.com/office/officeart/2018/2/layout/IconVerticalSolidList"/>
    <dgm:cxn modelId="{7DF0E089-FF91-47EF-95F3-7E8072DC0D21}" type="presParOf" srcId="{54F05DCB-5708-4B40-8DF5-9FFCCCE4C801}" destId="{B0650810-F501-4BEF-AFE9-E4A4F6B97A7F}" srcOrd="0" destOrd="0" presId="urn:microsoft.com/office/officeart/2018/2/layout/IconVerticalSolidList"/>
    <dgm:cxn modelId="{86CC1A8D-5733-42AA-A746-0EF836ABAB7D}" type="presParOf" srcId="{54F05DCB-5708-4B40-8DF5-9FFCCCE4C801}" destId="{FD3CC3E7-DD68-4AFE-859C-9032710A1986}" srcOrd="1" destOrd="0" presId="urn:microsoft.com/office/officeart/2018/2/layout/IconVerticalSolidList"/>
    <dgm:cxn modelId="{9CEC7088-0C37-4509-A42D-558CEA716A88}" type="presParOf" srcId="{54F05DCB-5708-4B40-8DF5-9FFCCCE4C801}" destId="{46374F14-4C23-4617-96C2-03FE88023FF3}" srcOrd="2" destOrd="0" presId="urn:microsoft.com/office/officeart/2018/2/layout/IconVerticalSolidList"/>
    <dgm:cxn modelId="{548F683C-67BF-4B9E-91F4-67E1D80BA2DE}" type="presParOf" srcId="{54F05DCB-5708-4B40-8DF5-9FFCCCE4C801}" destId="{02B2BC7C-FE67-4A8B-B845-02AA100C249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1BD70-9A6D-4133-A012-281CA2F6D24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30FD7-BBFB-4CC9-A572-2D0B88EB7F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9708C-9FB9-4396-972E-D311121A3724}">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and language of computer hardware and operating systems</a:t>
          </a:r>
          <a:endParaRPr lang="en-US" sz="2500" kern="1200"/>
        </a:p>
      </dsp:txBody>
      <dsp:txXfrm>
        <a:off x="1616455" y="598"/>
        <a:ext cx="4649555" cy="1399528"/>
      </dsp:txXfrm>
    </dsp:sp>
    <dsp:sp modelId="{EB935FA7-0C2C-42BD-9B20-A4D3A91121E4}">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811C4-08CE-4DD6-A950-9197625F677D}">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5F1EC1-93FC-4D06-82E2-B819A383FCA1}">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How operating systems implement security</a:t>
          </a:r>
          <a:endParaRPr lang="en-US" sz="2500" kern="1200"/>
        </a:p>
      </dsp:txBody>
      <dsp:txXfrm>
        <a:off x="1616455" y="1750009"/>
        <a:ext cx="4649555" cy="1399528"/>
      </dsp:txXfrm>
    </dsp:sp>
    <dsp:sp modelId="{B0650810-F501-4BEF-AFE9-E4A4F6B97A7F}">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CC3E7-DD68-4AFE-859C-9032710A1986}">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2BC7C-FE67-4A8B-B845-02AA100C2498}">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of networking and network security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29/4/21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4/29/21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4/29/21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uwa.edu.a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hyperlink" Target="http://www.uwa.edu.a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svg"/><Relationship Id="rId7" Type="http://schemas.openxmlformats.org/officeDocument/2006/relationships/image" Target="../media/image21.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svg"/><Relationship Id="rId5" Type="http://schemas.openxmlformats.org/officeDocument/2006/relationships/image" Target="../media/image26.sv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51459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[4] Introduction to Computers and Networks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4475747"/>
            <a:ext cx="7219954" cy="477258"/>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Kernel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a:lnSpc>
                <a:spcPct val="90000"/>
              </a:lnSpc>
            </a:pPr>
            <a:r>
              <a:rPr lang="en-AU" sz="1400" dirty="0">
                <a:effectLst/>
              </a:rPr>
              <a:t>The CPU operates in different modes: user mode and supervisor mode</a:t>
            </a:r>
          </a:p>
          <a:p>
            <a:pPr>
              <a:lnSpc>
                <a:spcPct val="90000"/>
              </a:lnSpc>
            </a:pPr>
            <a:r>
              <a:rPr lang="en-AU" sz="1400" dirty="0">
                <a:effectLst/>
              </a:rPr>
              <a:t>Applications are run in different protective rings organised from the most secure and privileged in Ring 0 to application level code in Ring 4</a:t>
            </a:r>
          </a:p>
          <a:p>
            <a:pPr>
              <a:lnSpc>
                <a:spcPct val="90000"/>
              </a:lnSpc>
            </a:pPr>
            <a:r>
              <a:rPr lang="en-AU" sz="1400" dirty="0">
                <a:effectLst/>
              </a:rPr>
              <a:t>Applications that are scheduled to run are prioritised depending on which ring they run in: Most privileged applications have priority</a:t>
            </a:r>
          </a:p>
          <a:p>
            <a:pPr>
              <a:lnSpc>
                <a:spcPct val="90000"/>
              </a:lnSpc>
            </a:pPr>
            <a:r>
              <a:rPr lang="en-AU" sz="1400" dirty="0">
                <a:effectLst/>
              </a:rPr>
              <a:t>Organising the kernel in Ring 0 is a protection mechanism to allow only trusted code to run there</a:t>
            </a:r>
          </a:p>
          <a:p>
            <a:pPr>
              <a:lnSpc>
                <a:spcPct val="90000"/>
              </a:lnSpc>
            </a:pPr>
            <a:endParaRPr lang="en-AU" sz="1400" dirty="0">
              <a:effectLst/>
            </a:endParaRPr>
          </a:p>
          <a:p>
            <a:pPr>
              <a:lnSpc>
                <a:spcPct val="90000"/>
              </a:lnSpc>
            </a:pPr>
            <a:endParaRPr lang="en-AU" sz="1400" dirty="0"/>
          </a:p>
        </p:txBody>
      </p:sp>
      <p:pic>
        <p:nvPicPr>
          <p:cNvPr id="2050" name="Picture 2" descr="Diagram&#10;&#10;Description automatically generated">
            <a:extLst>
              <a:ext uri="{FF2B5EF4-FFF2-40B4-BE49-F238E27FC236}">
                <a16:creationId xmlns:a16="http://schemas.microsoft.com/office/drawing/2014/main" id="{CB1092DB-CDBA-5649-9AB6-85FB41332B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215847"/>
            <a:ext cx="6161183" cy="443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File Systems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85000" lnSpcReduction="20000"/>
          </a:bodyPr>
          <a:lstStyle/>
          <a:p>
            <a:r>
              <a:rPr lang="en-AU" dirty="0">
                <a:effectLst/>
              </a:rPr>
              <a:t>A file:</a:t>
            </a:r>
          </a:p>
          <a:p>
            <a:pPr lvl="1"/>
            <a:r>
              <a:rPr lang="en-AU" dirty="0">
                <a:effectLst/>
              </a:rPr>
              <a:t>Is a named collection of information stored on a storage device such as a internal disk drive or external USB drive</a:t>
            </a:r>
          </a:p>
          <a:p>
            <a:pPr lvl="1"/>
            <a:r>
              <a:rPr lang="en-AU" dirty="0">
                <a:effectLst/>
              </a:rPr>
              <a:t>Has metadata such as name, type, location, size, protection, creator, creation time, etc</a:t>
            </a:r>
          </a:p>
          <a:p>
            <a:pPr lvl="1"/>
            <a:r>
              <a:rPr lang="en-AU" dirty="0">
                <a:effectLst/>
              </a:rPr>
              <a:t>Has an owner and permissions for access control</a:t>
            </a:r>
          </a:p>
          <a:p>
            <a:r>
              <a:rPr lang="en-AU" dirty="0">
                <a:effectLst/>
              </a:rPr>
              <a:t>Organised in directories or folders</a:t>
            </a:r>
          </a:p>
          <a:p>
            <a:r>
              <a:rPr lang="en-AU" dirty="0">
                <a:effectLst/>
              </a:rPr>
              <a:t>Operating system supports a file system which is a way of organising files on a disk, providing operations of creating, reading, writing and deleting files</a:t>
            </a:r>
          </a:p>
          <a:p>
            <a:r>
              <a:rPr lang="en-AU" dirty="0">
                <a:effectLst/>
              </a:rPr>
              <a:t>Devices can be logically viewed as files as well</a:t>
            </a:r>
          </a:p>
          <a:p>
            <a:r>
              <a:rPr lang="en-AU" dirty="0">
                <a:effectLst/>
              </a:rPr>
              <a:t>Numerous file system types: FAT, NTFS, APFS, EXT etc</a:t>
            </a:r>
          </a:p>
          <a:p>
            <a:r>
              <a:rPr lang="en-AU" dirty="0">
                <a:effectLst/>
              </a:rPr>
              <a:t>Access is controlled by discretionary and role based access control </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637283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Access Control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Access control restricts who has access to an object (e.g. file) and what operations they may perform on it. Different types:</a:t>
            </a:r>
          </a:p>
          <a:p>
            <a:pPr lvl="1"/>
            <a:r>
              <a:rPr lang="en-AU" dirty="0"/>
              <a:t>Discretionary Access Control (DAC)</a:t>
            </a:r>
          </a:p>
          <a:p>
            <a:pPr lvl="1"/>
            <a:r>
              <a:rPr lang="en-AU" dirty="0"/>
              <a:t>Mandatory Access Control (MAC)</a:t>
            </a:r>
          </a:p>
          <a:p>
            <a:pPr lvl="1"/>
            <a:r>
              <a:rPr lang="en-AU" dirty="0"/>
              <a:t>Role-Based Access Control (RBAC)</a:t>
            </a:r>
          </a:p>
          <a:p>
            <a:pPr lvl="1"/>
            <a:r>
              <a:rPr lang="en-AU" dirty="0"/>
              <a:t>Rule-Based Access Control</a:t>
            </a:r>
          </a:p>
          <a:p>
            <a:pPr lvl="1"/>
            <a:r>
              <a:rPr lang="en-AU" dirty="0"/>
              <a:t>Attribute Based Access Control</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618779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DAC and RBAC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t>Discretionary Access Control (DAC): Each object has an owner who grants access to other users</a:t>
            </a:r>
          </a:p>
          <a:p>
            <a:pPr lvl="1"/>
            <a:r>
              <a:rPr lang="en-AU" dirty="0"/>
              <a:t>Linux and Windows file systems use this along with role based access control</a:t>
            </a:r>
          </a:p>
          <a:p>
            <a:r>
              <a:rPr lang="en-AU" dirty="0"/>
              <a:t>Role-Based Access Control (RBAC): Access is granted by administrators to groups of users based on their roles</a:t>
            </a:r>
          </a:p>
          <a:p>
            <a:r>
              <a:rPr lang="en-AU" dirty="0"/>
              <a:t>In Linux: operations are r (read), w (write), x (execute) and are set on each file and directory </a:t>
            </a:r>
          </a:p>
          <a:p>
            <a:pPr marL="36900" indent="0">
              <a:buNone/>
            </a:pPr>
            <a:endParaRPr lang="en-AU" dirty="0"/>
          </a:p>
          <a:p>
            <a:endParaRPr lang="en-AU" dirty="0"/>
          </a:p>
          <a:p>
            <a:endParaRPr lang="en-AU" dirty="0">
              <a:effectLst/>
            </a:endParaRPr>
          </a:p>
          <a:p>
            <a:endParaRPr lang="en-AU" sz="2000" dirty="0"/>
          </a:p>
        </p:txBody>
      </p:sp>
      <p:pic>
        <p:nvPicPr>
          <p:cNvPr id="5" name="Picture 4" descr="Table&#10;&#10;Description automatically generated">
            <a:extLst>
              <a:ext uri="{FF2B5EF4-FFF2-40B4-BE49-F238E27FC236}">
                <a16:creationId xmlns:a16="http://schemas.microsoft.com/office/drawing/2014/main" id="{4C3EBBBB-790D-404F-A701-481722FB2E5C}"/>
              </a:ext>
            </a:extLst>
          </p:cNvPr>
          <p:cNvPicPr>
            <a:picLocks noChangeAspect="1"/>
          </p:cNvPicPr>
          <p:nvPr/>
        </p:nvPicPr>
        <p:blipFill>
          <a:blip r:embed="rId2"/>
          <a:stretch>
            <a:fillRect/>
          </a:stretch>
        </p:blipFill>
        <p:spPr>
          <a:xfrm>
            <a:off x="2774344" y="5040138"/>
            <a:ext cx="6643311" cy="1502121"/>
          </a:xfrm>
          <a:prstGeom prst="rect">
            <a:avLst/>
          </a:prstGeom>
        </p:spPr>
      </p:pic>
    </p:spTree>
    <p:extLst>
      <p:ext uri="{BB962C8B-B14F-4D97-AF65-F5344CB8AC3E}">
        <p14:creationId xmlns:p14="http://schemas.microsoft.com/office/powerpoint/2010/main" val="1195886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Rules, ABAC and MAC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t>Rule-Based Access Control: Access is granted based on rules/policies</a:t>
            </a:r>
          </a:p>
          <a:p>
            <a:pPr lvl="1"/>
            <a:r>
              <a:rPr lang="en-AU" dirty="0"/>
              <a:t>Firewalls use this type of access control </a:t>
            </a:r>
          </a:p>
          <a:p>
            <a:pPr lvl="1"/>
            <a:r>
              <a:rPr lang="en-AU" dirty="0"/>
              <a:t>Cloud Services object storage also uses policies to grant access</a:t>
            </a:r>
          </a:p>
          <a:p>
            <a:r>
              <a:rPr lang="en-AU" dirty="0"/>
              <a:t>Attribute Based Access Control (ABAC): Access granted based on attributes (device, location, time of day)</a:t>
            </a:r>
          </a:p>
          <a:p>
            <a:pPr lvl="1"/>
            <a:r>
              <a:rPr lang="en-AU" dirty="0"/>
              <a:t>Networks such as </a:t>
            </a:r>
            <a:r>
              <a:rPr lang="en-AU" dirty="0" err="1"/>
              <a:t>WiFi</a:t>
            </a:r>
            <a:r>
              <a:rPr lang="en-AU" dirty="0"/>
              <a:t> that restrict access based on MAC address or time of day</a:t>
            </a:r>
          </a:p>
          <a:p>
            <a:pPr lvl="1"/>
            <a:r>
              <a:rPr lang="en-AU" dirty="0"/>
              <a:t>”Allow access from mobile devices”</a:t>
            </a:r>
          </a:p>
          <a:p>
            <a:r>
              <a:rPr lang="en-AU" dirty="0"/>
              <a:t>Mandatory Access Control (MAC): Access is granted based on labels assigned to the user and the object. </a:t>
            </a:r>
          </a:p>
          <a:p>
            <a:pPr lvl="1"/>
            <a:r>
              <a:rPr lang="en-AU" dirty="0"/>
              <a:t>Used in situations were access is determined by security level e.g. Top Secret vs Secret</a:t>
            </a:r>
          </a:p>
          <a:p>
            <a:endParaRPr lang="en-AU" dirty="0"/>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94200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80090"/>
          </a:xfrm>
        </p:spPr>
        <p:txBody>
          <a:bodyPr anchor="b">
            <a:normAutofit/>
          </a:bodyPr>
          <a:lstStyle/>
          <a:p>
            <a:pPr algn="l"/>
            <a:r>
              <a:rPr lang="en-AU" sz="2400" dirty="0"/>
              <a:t>Networking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449660"/>
            <a:ext cx="3405573" cy="4197766"/>
          </a:xfrm>
        </p:spPr>
        <p:txBody>
          <a:bodyPr anchor="t">
            <a:normAutofit fontScale="92500" lnSpcReduction="20000"/>
          </a:bodyPr>
          <a:lstStyle/>
          <a:p>
            <a:r>
              <a:rPr lang="en-AU" sz="1600" dirty="0">
                <a:effectLst/>
              </a:rPr>
              <a:t>A network card is responsible for the interface with either a fixed network or with </a:t>
            </a:r>
            <a:r>
              <a:rPr lang="en-AU" sz="1600" dirty="0" err="1">
                <a:effectLst/>
              </a:rPr>
              <a:t>WiFi</a:t>
            </a:r>
            <a:endParaRPr lang="en-AU" sz="1600" dirty="0">
              <a:effectLst/>
            </a:endParaRPr>
          </a:p>
          <a:p>
            <a:r>
              <a:rPr lang="en-AU" sz="1600" dirty="0">
                <a:effectLst/>
              </a:rPr>
              <a:t>Both run TCP/IP which is a layered protocol </a:t>
            </a:r>
          </a:p>
          <a:p>
            <a:r>
              <a:rPr lang="en-AU" sz="1600" dirty="0">
                <a:effectLst/>
              </a:rPr>
              <a:t>Each layer adds information to a packet in order for it to travel over the medium</a:t>
            </a:r>
          </a:p>
          <a:p>
            <a:r>
              <a:rPr lang="en-AU" sz="1600" dirty="0">
                <a:effectLst/>
              </a:rPr>
              <a:t>The Link layer deals with the physical network</a:t>
            </a:r>
          </a:p>
          <a:p>
            <a:r>
              <a:rPr lang="en-AU" sz="1600" dirty="0">
                <a:effectLst/>
              </a:rPr>
              <a:t>Each Network Interface Card (NIC) is assigned a unique number to identify it known as the MAC (Media Access Control) address</a:t>
            </a:r>
          </a:p>
          <a:p>
            <a:pPr lvl="1"/>
            <a:r>
              <a:rPr lang="en-AU" sz="1800" dirty="0">
                <a:effectLst/>
              </a:rPr>
              <a:t>f8:ff:c2:01:fa:e5</a:t>
            </a:r>
          </a:p>
          <a:p>
            <a:pPr marL="36900" indent="0">
              <a:buNone/>
            </a:pPr>
            <a:endParaRPr lang="en-AU" sz="1600" dirty="0">
              <a:effectLst/>
            </a:endParaRPr>
          </a:p>
          <a:p>
            <a:endParaRPr lang="en-AU" sz="1600" dirty="0"/>
          </a:p>
        </p:txBody>
      </p:sp>
      <p:pic>
        <p:nvPicPr>
          <p:cNvPr id="4" name="Picture 3" descr="Diagram&#10;&#10;Description automatically generated">
            <a:extLst>
              <a:ext uri="{FF2B5EF4-FFF2-40B4-BE49-F238E27FC236}">
                <a16:creationId xmlns:a16="http://schemas.microsoft.com/office/drawing/2014/main" id="{7232A599-E7D1-D24E-844A-E4987598151D}"/>
              </a:ext>
            </a:extLst>
          </p:cNvPr>
          <p:cNvPicPr/>
          <p:nvPr/>
        </p:nvPicPr>
        <p:blipFill>
          <a:blip r:embed="rId3"/>
          <a:stretch>
            <a:fillRect/>
          </a:stretch>
        </p:blipFill>
        <p:spPr>
          <a:xfrm>
            <a:off x="5387351" y="1108026"/>
            <a:ext cx="6161183" cy="4651693"/>
          </a:xfrm>
          <a:prstGeom prst="rect">
            <a:avLst/>
          </a:prstGeom>
        </p:spPr>
      </p:pic>
    </p:spTree>
    <p:extLst>
      <p:ext uri="{BB962C8B-B14F-4D97-AF65-F5344CB8AC3E}">
        <p14:creationId xmlns:p14="http://schemas.microsoft.com/office/powerpoint/2010/main" val="9596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707900" y="643467"/>
            <a:ext cx="3946393" cy="683528"/>
          </a:xfrm>
        </p:spPr>
        <p:txBody>
          <a:bodyPr>
            <a:normAutofit/>
          </a:bodyPr>
          <a:lstStyle/>
          <a:p>
            <a:pPr algn="l"/>
            <a:r>
              <a:rPr lang="en-AU" sz="3600" dirty="0"/>
              <a:t>IP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891154" y="2644908"/>
            <a:ext cx="9334514" cy="3767043"/>
          </a:xfrm>
        </p:spPr>
        <p:txBody>
          <a:bodyPr anchor="ctr">
            <a:normAutofit/>
          </a:bodyPr>
          <a:lstStyle/>
          <a:p>
            <a:pPr>
              <a:lnSpc>
                <a:spcPct val="100000"/>
              </a:lnSpc>
            </a:pPr>
            <a:r>
              <a:rPr lang="en-AU" sz="1600" dirty="0">
                <a:effectLst/>
              </a:rPr>
              <a:t>In the Internet layer, TCP/IP uses IP addresses to identify the machine that is sending, and the machine that is going to receive the packet. The IP address is normally 4 numbers separated by full stops</a:t>
            </a:r>
          </a:p>
          <a:p>
            <a:pPr lvl="1"/>
            <a:r>
              <a:rPr lang="en-AU" sz="1400" dirty="0">
                <a:effectLst/>
              </a:rPr>
              <a:t>130.95.1.119</a:t>
            </a:r>
          </a:p>
          <a:p>
            <a:r>
              <a:rPr lang="en-AU" sz="1600" dirty="0">
                <a:effectLst/>
              </a:rPr>
              <a:t>To make it easier to find addresses, we can use a domain name</a:t>
            </a:r>
          </a:p>
          <a:p>
            <a:pPr lvl="1"/>
            <a:r>
              <a:rPr lang="en-AU" sz="1400" dirty="0">
                <a:effectLst/>
                <a:hlinkClick r:id="rId2"/>
              </a:rPr>
              <a:t>www.uwa.edu.au</a:t>
            </a:r>
            <a:r>
              <a:rPr lang="en-AU" sz="1400" dirty="0">
                <a:effectLst/>
              </a:rPr>
              <a:t>  which translates to13.70.147.206</a:t>
            </a:r>
          </a:p>
          <a:p>
            <a:r>
              <a:rPr lang="en-AU" sz="1600" dirty="0">
                <a:effectLst/>
              </a:rPr>
              <a:t>TCP/IP uses a Domain Name Server (DNS) as a directory to do the translation. The DNS is a service that internet service providers (ISPs) and organisations run to manage their own domain names</a:t>
            </a:r>
          </a:p>
          <a:p>
            <a:r>
              <a:rPr lang="en-AU" sz="1600" dirty="0">
                <a:effectLst/>
              </a:rPr>
              <a:t>Technically, this is IP version 4. There is a newer version IP version 6 (IPv6) which uses a longer address format.</a:t>
            </a:r>
          </a:p>
        </p:txBody>
      </p:sp>
      <p:pic>
        <p:nvPicPr>
          <p:cNvPr id="5" name="Picture 4" descr="Graphical user interface, application&#10;&#10;Description automatically generated">
            <a:extLst>
              <a:ext uri="{FF2B5EF4-FFF2-40B4-BE49-F238E27FC236}">
                <a16:creationId xmlns:a16="http://schemas.microsoft.com/office/drawing/2014/main" id="{52176063-77C6-0647-9D42-7B2FAF56B0E7}"/>
              </a:ext>
            </a:extLst>
          </p:cNvPr>
          <p:cNvPicPr>
            <a:picLocks noChangeAspect="1"/>
          </p:cNvPicPr>
          <p:nvPr/>
        </p:nvPicPr>
        <p:blipFill>
          <a:blip r:embed="rId3"/>
          <a:stretch>
            <a:fillRect/>
          </a:stretch>
        </p:blipFill>
        <p:spPr>
          <a:xfrm>
            <a:off x="5558411" y="72685"/>
            <a:ext cx="6430560" cy="2572223"/>
          </a:xfrm>
          <a:prstGeom prst="rect">
            <a:avLst/>
          </a:prstGeom>
        </p:spPr>
      </p:pic>
    </p:spTree>
    <p:extLst>
      <p:ext uri="{BB962C8B-B14F-4D97-AF65-F5344CB8AC3E}">
        <p14:creationId xmlns:p14="http://schemas.microsoft.com/office/powerpoint/2010/main" val="196915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464205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052512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p:txBody>
          <a:bodyPr/>
          <a:lstStyle/>
          <a:p>
            <a:r>
              <a:rPr lang="en-AU" dirty="0"/>
              <a:t>Application Ports</a:t>
            </a:r>
          </a:p>
        </p:txBody>
      </p:sp>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9076" y="4559943"/>
            <a:ext cx="914400" cy="914400"/>
          </a:xfrm>
          <a:prstGeom prst="rect">
            <a:avLst/>
          </a:prstGeom>
        </p:spPr>
      </p:pic>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At the Application layer, TCP/IP decides which application to give a packet to based on an identifier called a port.</a:t>
            </a:r>
          </a:p>
          <a:p>
            <a:r>
              <a:rPr lang="en-AU" sz="1800" dirty="0">
                <a:latin typeface="Speak Pro" panose="020B0504020101020102" pitchFamily="34" charset="0"/>
              </a:rPr>
              <a:t>Ports are numbers between 0 and 65,536</a:t>
            </a:r>
          </a:p>
          <a:p>
            <a:r>
              <a:rPr lang="en-AU" sz="1800" dirty="0">
                <a:latin typeface="Speak Pro" panose="020B0504020101020102" pitchFamily="34" charset="0"/>
              </a:rPr>
              <a:t>A web server like the one on </a:t>
            </a:r>
            <a:r>
              <a:rPr lang="en-AU" sz="1800" dirty="0">
                <a:latin typeface="Speak Pro" panose="020B0504020101020102" pitchFamily="34" charset="0"/>
                <a:hlinkClick r:id="rId4"/>
              </a:rPr>
              <a:t>www.uwa.edu.au</a:t>
            </a:r>
            <a:r>
              <a:rPr lang="en-AU" sz="1800" dirty="0">
                <a:latin typeface="Speak Pro" panose="020B0504020101020102" pitchFamily="34" charset="0"/>
              </a:rPr>
              <a:t> runs on port 443</a:t>
            </a:r>
          </a:p>
          <a:p>
            <a:r>
              <a:rPr lang="en-AU" sz="1800" dirty="0">
                <a:latin typeface="Speak Pro" panose="020B0504020101020102" pitchFamily="34" charset="0"/>
              </a:rPr>
              <a:t>Other applications may offer services on different ports (e.g. File Sharing)</a:t>
            </a:r>
          </a:p>
        </p:txBody>
      </p:sp>
      <p:grpSp>
        <p:nvGrpSpPr>
          <p:cNvPr id="74" name="Group 73">
            <a:extLst>
              <a:ext uri="{FF2B5EF4-FFF2-40B4-BE49-F238E27FC236}">
                <a16:creationId xmlns:a16="http://schemas.microsoft.com/office/drawing/2014/main" id="{C60C9D80-B153-9D4E-A6A2-444094245A1F}"/>
              </a:ext>
            </a:extLst>
          </p:cNvPr>
          <p:cNvGrpSpPr/>
          <p:nvPr/>
        </p:nvGrpSpPr>
        <p:grpSpPr>
          <a:xfrm>
            <a:off x="8014055" y="2680055"/>
            <a:ext cx="4177945" cy="4177945"/>
            <a:chOff x="8270794" y="1866900"/>
            <a:chExt cx="4177945" cy="4177945"/>
          </a:xfrm>
        </p:grpSpPr>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0794" y="1866900"/>
              <a:ext cx="4177945" cy="4177945"/>
            </a:xfrm>
            <a:prstGeom prst="rect">
              <a:avLst/>
            </a:prstGeom>
            <a:effectLst>
              <a:outerShdw blurRad="25400" dir="17880000">
                <a:srgbClr val="000000">
                  <a:alpha val="46000"/>
                </a:srgbClr>
              </a:outerShdw>
            </a:effectLst>
          </p:spPr>
        </p:pic>
        <p:sp>
          <p:nvSpPr>
            <p:cNvPr id="30" name="TextBox 29">
              <a:extLst>
                <a:ext uri="{FF2B5EF4-FFF2-40B4-BE49-F238E27FC236}">
                  <a16:creationId xmlns:a16="http://schemas.microsoft.com/office/drawing/2014/main" id="{D82F73A6-D94E-4D4D-AA67-ED2C120E43C1}"/>
                </a:ext>
              </a:extLst>
            </p:cNvPr>
            <p:cNvSpPr txBox="1"/>
            <p:nvPr/>
          </p:nvSpPr>
          <p:spPr>
            <a:xfrm>
              <a:off x="9111315" y="3377456"/>
              <a:ext cx="2466845" cy="369332"/>
            </a:xfrm>
            <a:prstGeom prst="rect">
              <a:avLst/>
            </a:prstGeom>
            <a:solidFill>
              <a:srgbClr val="000000"/>
            </a:solidFill>
            <a:ln>
              <a:solidFill>
                <a:schemeClr val="tx1"/>
              </a:solidFill>
            </a:ln>
          </p:spPr>
          <p:txBody>
            <a:bodyPr wrap="square" rtlCol="0">
              <a:spAutoFit/>
            </a:bodyPr>
            <a:lstStyle/>
            <a:p>
              <a:r>
                <a:rPr lang="en-AU" dirty="0"/>
                <a:t>443 </a:t>
              </a:r>
              <a:r>
                <a:rPr lang="en-AU" dirty="0">
                  <a:sym typeface="Wingdings" pitchFamily="2" charset="2"/>
                </a:rPr>
                <a:t> </a:t>
              </a:r>
              <a:r>
                <a:rPr lang="en-AU" dirty="0" err="1"/>
                <a:t>www.uwa.edu.au</a:t>
              </a:r>
              <a:endParaRPr lang="en-AU" dirty="0"/>
            </a:p>
          </p:txBody>
        </p:sp>
      </p:grpSp>
      <p:cxnSp>
        <p:nvCxnSpPr>
          <p:cNvPr id="76" name="Straight Connector 75">
            <a:extLst>
              <a:ext uri="{FF2B5EF4-FFF2-40B4-BE49-F238E27FC236}">
                <a16:creationId xmlns:a16="http://schemas.microsoft.com/office/drawing/2014/main" id="{FAF5D526-C7BA-BD47-B590-CEFD46C638CA}"/>
              </a:ext>
            </a:extLst>
          </p:cNvPr>
          <p:cNvCxnSpPr>
            <a:cxnSpLocks/>
          </p:cNvCxnSpPr>
          <p:nvPr/>
        </p:nvCxnSpPr>
        <p:spPr>
          <a:xfrm>
            <a:off x="6106993" y="6027706"/>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3C5751B-D5AC-BC4B-BA99-113D48D5CA22}"/>
              </a:ext>
            </a:extLst>
          </p:cNvPr>
          <p:cNvCxnSpPr>
            <a:cxnSpLocks/>
          </p:cNvCxnSpPr>
          <p:nvPr/>
        </p:nvCxnSpPr>
        <p:spPr>
          <a:xfrm>
            <a:off x="6106992" y="6105965"/>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BC1CC25-257A-9849-9D83-5850095F32B0}"/>
              </a:ext>
            </a:extLst>
          </p:cNvPr>
          <p:cNvSpPr txBox="1"/>
          <p:nvPr/>
        </p:nvSpPr>
        <p:spPr>
          <a:xfrm>
            <a:off x="5477057" y="5538871"/>
            <a:ext cx="3377519" cy="369332"/>
          </a:xfrm>
          <a:prstGeom prst="rect">
            <a:avLst/>
          </a:prstGeom>
          <a:noFill/>
          <a:ln>
            <a:noFill/>
          </a:ln>
        </p:spPr>
        <p:txBody>
          <a:bodyPr wrap="square" rtlCol="0">
            <a:spAutoFit/>
          </a:bodyPr>
          <a:lstStyle/>
          <a:p>
            <a:r>
              <a:rPr lang="en-AU" dirty="0"/>
              <a:t>https://www.uwa.edu.au:443</a:t>
            </a:r>
          </a:p>
        </p:txBody>
      </p:sp>
    </p:spTree>
    <p:extLst>
      <p:ext uri="{BB962C8B-B14F-4D97-AF65-F5344CB8AC3E}">
        <p14:creationId xmlns:p14="http://schemas.microsoft.com/office/powerpoint/2010/main" val="3299252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5" name="Rectangle 6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Know Where Your Cat Lives</a:t>
            </a: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iknowwhereyourcatlives.com</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D997DCF3-622D-F54A-B093-47CDD6315E85}"/>
              </a:ext>
            </a:extLst>
          </p:cNvPr>
          <p:cNvPicPr>
            <a:picLocks noChangeAspect="1"/>
          </p:cNvPicPr>
          <p:nvPr/>
        </p:nvPicPr>
        <p:blipFill>
          <a:blip r:embed="rId3"/>
          <a:stretch>
            <a:fillRect/>
          </a:stretch>
        </p:blipFill>
        <p:spPr>
          <a:xfrm>
            <a:off x="5499425" y="643467"/>
            <a:ext cx="5937034" cy="5580812"/>
          </a:xfrm>
          <a:prstGeom prst="rect">
            <a:avLst/>
          </a:prstGeom>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Routers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dirty="0">
                <a:effectLst/>
              </a:rPr>
              <a:t>A router is a device that handles forwarding packets to their next destination</a:t>
            </a:r>
          </a:p>
          <a:p>
            <a:r>
              <a:rPr lang="en-AU" sz="1600" dirty="0">
                <a:effectLst/>
              </a:rPr>
              <a:t>TCP/IP packets hop from network to network to get to a particular destination determined by routing tables</a:t>
            </a:r>
          </a:p>
          <a:p>
            <a:r>
              <a:rPr lang="en-AU" sz="1600" dirty="0">
                <a:effectLst/>
              </a:rPr>
              <a:t>Within an organisation may have routers and switches handling multiple subnets</a:t>
            </a:r>
          </a:p>
          <a:p>
            <a:endParaRPr lang="en-AU" sz="1600" dirty="0">
              <a:effectLst/>
            </a:endParaRPr>
          </a:p>
          <a:p>
            <a:r>
              <a:rPr lang="en-AU" sz="1600" dirty="0"/>
              <a:t>https://</a:t>
            </a:r>
            <a:r>
              <a:rPr lang="en-AU" sz="1600" dirty="0" err="1"/>
              <a:t>geotraceroute.com</a:t>
            </a:r>
            <a:endParaRPr lang="en-AU" sz="1600" dirty="0"/>
          </a:p>
        </p:txBody>
      </p:sp>
      <p:pic>
        <p:nvPicPr>
          <p:cNvPr id="5" name="Picture 4" descr="A picture containing image, close&#10;&#10;Description automatically generated">
            <a:extLst>
              <a:ext uri="{FF2B5EF4-FFF2-40B4-BE49-F238E27FC236}">
                <a16:creationId xmlns:a16="http://schemas.microsoft.com/office/drawing/2014/main" id="{2EA80DF9-0C24-174E-9EDC-F86EAB1D578E}"/>
              </a:ext>
            </a:extLst>
          </p:cNvPr>
          <p:cNvPicPr>
            <a:picLocks noChangeAspect="1"/>
          </p:cNvPicPr>
          <p:nvPr/>
        </p:nvPicPr>
        <p:blipFill>
          <a:blip r:embed="rId3"/>
          <a:stretch>
            <a:fillRect/>
          </a:stretch>
        </p:blipFill>
        <p:spPr>
          <a:xfrm>
            <a:off x="5387351" y="684445"/>
            <a:ext cx="6161183" cy="5498856"/>
          </a:xfrm>
          <a:prstGeom prst="rect">
            <a:avLst/>
          </a:prstGeom>
        </p:spPr>
      </p:pic>
    </p:spTree>
    <p:extLst>
      <p:ext uri="{BB962C8B-B14F-4D97-AF65-F5344CB8AC3E}">
        <p14:creationId xmlns:p14="http://schemas.microsoft.com/office/powerpoint/2010/main" val="1244684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a:xfrm>
            <a:off x="913795" y="609600"/>
            <a:ext cx="10353762" cy="640492"/>
          </a:xfrm>
        </p:spPr>
        <p:txBody>
          <a:bodyPr/>
          <a:lstStyle/>
          <a:p>
            <a:r>
              <a:rPr lang="en-AU" dirty="0"/>
              <a:t>Firewalls</a:t>
            </a:r>
          </a:p>
        </p:txBody>
      </p:sp>
      <p:pic>
        <p:nvPicPr>
          <p:cNvPr id="5" name="Content Placeholder 4" descr="Server outline">
            <a:extLst>
              <a:ext uri="{FF2B5EF4-FFF2-40B4-BE49-F238E27FC236}">
                <a16:creationId xmlns:a16="http://schemas.microsoft.com/office/drawing/2014/main" id="{90F2F32E-FC83-294B-AEB7-B02D4FF456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536119" y="4682127"/>
            <a:ext cx="1362718" cy="1362718"/>
          </a:xfrm>
        </p:spPr>
      </p:pic>
      <p:pic>
        <p:nvPicPr>
          <p:cNvPr id="7" name="Graphic 6" descr="Cloud outline">
            <a:extLst>
              <a:ext uri="{FF2B5EF4-FFF2-40B4-BE49-F238E27FC236}">
                <a16:creationId xmlns:a16="http://schemas.microsoft.com/office/drawing/2014/main" id="{70B3727F-576F-654C-9C37-4A29A5958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1774" y="4967416"/>
            <a:ext cx="1280984" cy="1280984"/>
          </a:xfrm>
          <a:prstGeom prst="rect">
            <a:avLst/>
          </a:prstGeom>
        </p:spPr>
      </p:pic>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5505" y="4490596"/>
            <a:ext cx="914400" cy="914400"/>
          </a:xfrm>
          <a:prstGeom prst="rect">
            <a:avLst/>
          </a:prstGeom>
        </p:spPr>
      </p:pic>
      <p:pic>
        <p:nvPicPr>
          <p:cNvPr id="10" name="Graphic 9" descr="Programmer female outline">
            <a:extLst>
              <a:ext uri="{FF2B5EF4-FFF2-40B4-BE49-F238E27FC236}">
                <a16:creationId xmlns:a16="http://schemas.microsoft.com/office/drawing/2014/main" id="{C87575C4-70EC-3946-81AC-412A615C3A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523" y="3968570"/>
            <a:ext cx="914400" cy="914400"/>
          </a:xfrm>
          <a:prstGeom prst="rect">
            <a:avLst/>
          </a:prstGeom>
        </p:spPr>
      </p:pic>
      <p:cxnSp>
        <p:nvCxnSpPr>
          <p:cNvPr id="12" name="Straight Connector 11">
            <a:extLst>
              <a:ext uri="{FF2B5EF4-FFF2-40B4-BE49-F238E27FC236}">
                <a16:creationId xmlns:a16="http://schemas.microsoft.com/office/drawing/2014/main" id="{B8A6D26E-AEEE-204B-9866-A1F2DAAF9190}"/>
              </a:ext>
            </a:extLst>
          </p:cNvPr>
          <p:cNvCxnSpPr>
            <a:cxnSpLocks/>
            <a:stCxn id="10" idx="2"/>
            <a:endCxn id="7" idx="3"/>
          </p:cNvCxnSpPr>
          <p:nvPr/>
        </p:nvCxnSpPr>
        <p:spPr>
          <a:xfrm flipH="1">
            <a:off x="9712758" y="4882970"/>
            <a:ext cx="738965" cy="724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F927C-8A3E-DC45-A9A9-3DAD356FCB05}"/>
              </a:ext>
            </a:extLst>
          </p:cNvPr>
          <p:cNvCxnSpPr>
            <a:cxnSpLocks/>
          </p:cNvCxnSpPr>
          <p:nvPr/>
        </p:nvCxnSpPr>
        <p:spPr>
          <a:xfrm flipH="1">
            <a:off x="2965018" y="5783938"/>
            <a:ext cx="1730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75D475-65AD-454F-900D-961155813EF0}"/>
              </a:ext>
            </a:extLst>
          </p:cNvPr>
          <p:cNvCxnSpPr>
            <a:cxnSpLocks/>
          </p:cNvCxnSpPr>
          <p:nvPr/>
        </p:nvCxnSpPr>
        <p:spPr>
          <a:xfrm flipH="1">
            <a:off x="2965018" y="5814829"/>
            <a:ext cx="1742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867257-8B8C-CC4F-881A-4A4C7288B66C}"/>
              </a:ext>
            </a:extLst>
          </p:cNvPr>
          <p:cNvCxnSpPr>
            <a:cxnSpLocks/>
            <a:endCxn id="9" idx="2"/>
          </p:cNvCxnSpPr>
          <p:nvPr/>
        </p:nvCxnSpPr>
        <p:spPr>
          <a:xfrm flipV="1">
            <a:off x="3232705" y="5404996"/>
            <a:ext cx="0" cy="35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2F73A6-D94E-4D4D-AA67-ED2C120E43C1}"/>
              </a:ext>
            </a:extLst>
          </p:cNvPr>
          <p:cNvSpPr txBox="1"/>
          <p:nvPr/>
        </p:nvSpPr>
        <p:spPr>
          <a:xfrm>
            <a:off x="6513561" y="4241104"/>
            <a:ext cx="1966949" cy="369332"/>
          </a:xfrm>
          <a:prstGeom prst="rect">
            <a:avLst/>
          </a:prstGeom>
          <a:noFill/>
          <a:ln>
            <a:solidFill>
              <a:schemeClr val="tx1"/>
            </a:solidFill>
          </a:ln>
        </p:spPr>
        <p:txBody>
          <a:bodyPr wrap="square" rtlCol="0">
            <a:spAutoFit/>
          </a:bodyPr>
          <a:lstStyle/>
          <a:p>
            <a:r>
              <a:rPr lang="en-AU" dirty="0" err="1"/>
              <a:t>www.uwa.edu.au</a:t>
            </a:r>
            <a:endParaRPr lang="en-AU" dirty="0"/>
          </a:p>
        </p:txBody>
      </p:sp>
      <p:sp>
        <p:nvSpPr>
          <p:cNvPr id="31" name="TextBox 30">
            <a:extLst>
              <a:ext uri="{FF2B5EF4-FFF2-40B4-BE49-F238E27FC236}">
                <a16:creationId xmlns:a16="http://schemas.microsoft.com/office/drawing/2014/main" id="{537C417A-39CB-4D4E-8B01-BBC5A2FC2F26}"/>
              </a:ext>
            </a:extLst>
          </p:cNvPr>
          <p:cNvSpPr txBox="1"/>
          <p:nvPr/>
        </p:nvSpPr>
        <p:spPr>
          <a:xfrm>
            <a:off x="4139512" y="4254960"/>
            <a:ext cx="1966949" cy="369332"/>
          </a:xfrm>
          <a:prstGeom prst="rect">
            <a:avLst/>
          </a:prstGeom>
          <a:noFill/>
          <a:ln>
            <a:solidFill>
              <a:schemeClr val="tx1"/>
            </a:solidFill>
          </a:ln>
        </p:spPr>
        <p:txBody>
          <a:bodyPr wrap="none" rtlCol="0">
            <a:spAutoFit/>
          </a:bodyPr>
          <a:lstStyle/>
          <a:p>
            <a:r>
              <a:rPr lang="en-AU" dirty="0" err="1"/>
              <a:t>intranet.uwa.edu.au</a:t>
            </a:r>
            <a:endParaRPr lang="en-AU" dirty="0"/>
          </a:p>
        </p:txBody>
      </p:sp>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6068" y="4682127"/>
            <a:ext cx="1362718" cy="1362718"/>
          </a:xfrm>
          <a:prstGeom prst="rect">
            <a:avLst/>
          </a:prstGeom>
          <a:effectLst>
            <a:outerShdw blurRad="25400" dir="17880000">
              <a:srgbClr val="000000">
                <a:alpha val="46000"/>
              </a:srgbClr>
            </a:outerShdw>
          </a:effectLst>
        </p:spPr>
      </p:pic>
      <p:grpSp>
        <p:nvGrpSpPr>
          <p:cNvPr id="46" name="Group 45">
            <a:extLst>
              <a:ext uri="{FF2B5EF4-FFF2-40B4-BE49-F238E27FC236}">
                <a16:creationId xmlns:a16="http://schemas.microsoft.com/office/drawing/2014/main" id="{15AC92D1-CFA2-A64F-A870-84F8C4226953}"/>
              </a:ext>
            </a:extLst>
          </p:cNvPr>
          <p:cNvGrpSpPr/>
          <p:nvPr/>
        </p:nvGrpSpPr>
        <p:grpSpPr>
          <a:xfrm>
            <a:off x="5779559" y="5314381"/>
            <a:ext cx="914400" cy="914400"/>
            <a:chOff x="5327821" y="5159501"/>
            <a:chExt cx="914400" cy="914400"/>
          </a:xfrm>
        </p:grpSpPr>
        <p:pic>
          <p:nvPicPr>
            <p:cNvPr id="45" name="Graphic 44" descr="Full Brick Wall outline">
              <a:extLst>
                <a:ext uri="{FF2B5EF4-FFF2-40B4-BE49-F238E27FC236}">
                  <a16:creationId xmlns:a16="http://schemas.microsoft.com/office/drawing/2014/main" id="{AD1E50DB-DAEB-F34C-AB21-F8811169F4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27821" y="5159501"/>
              <a:ext cx="914400" cy="914400"/>
            </a:xfrm>
            <a:prstGeom prst="rect">
              <a:avLst/>
            </a:prstGeom>
          </p:spPr>
        </p:pic>
        <p:pic>
          <p:nvPicPr>
            <p:cNvPr id="43" name="Graphic 42" descr="Fire outline">
              <a:extLst>
                <a:ext uri="{FF2B5EF4-FFF2-40B4-BE49-F238E27FC236}">
                  <a16:creationId xmlns:a16="http://schemas.microsoft.com/office/drawing/2014/main" id="{26BEA05E-96FF-FD44-B32B-3A8B9E5AD8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38128" y="5411713"/>
              <a:ext cx="493785" cy="493785"/>
            </a:xfrm>
            <a:prstGeom prst="rect">
              <a:avLst/>
            </a:prstGeom>
          </p:spPr>
        </p:pic>
      </p:grpSp>
      <p:cxnSp>
        <p:nvCxnSpPr>
          <p:cNvPr id="51" name="Straight Connector 50">
            <a:extLst>
              <a:ext uri="{FF2B5EF4-FFF2-40B4-BE49-F238E27FC236}">
                <a16:creationId xmlns:a16="http://schemas.microsoft.com/office/drawing/2014/main" id="{C2162976-83BA-834B-BDCE-C4D10671964F}"/>
              </a:ext>
            </a:extLst>
          </p:cNvPr>
          <p:cNvCxnSpPr>
            <a:cxnSpLocks/>
          </p:cNvCxnSpPr>
          <p:nvPr/>
        </p:nvCxnSpPr>
        <p:spPr>
          <a:xfrm flipH="1" flipV="1">
            <a:off x="7609057" y="5771581"/>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F7CF1E-CB20-134B-A0C8-76AF3F5D68B6}"/>
              </a:ext>
            </a:extLst>
          </p:cNvPr>
          <p:cNvCxnSpPr>
            <a:cxnSpLocks/>
          </p:cNvCxnSpPr>
          <p:nvPr/>
        </p:nvCxnSpPr>
        <p:spPr>
          <a:xfrm flipH="1" flipV="1">
            <a:off x="7609057" y="5802472"/>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1453004"/>
            <a:ext cx="10353762" cy="433819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Firewalls are network devices that apply a set of rules to incoming and outgoing network traffic. </a:t>
            </a:r>
          </a:p>
          <a:p>
            <a:r>
              <a:rPr lang="en-AU" sz="1800" dirty="0">
                <a:latin typeface="Speak Pro" panose="020B0504020101020102" pitchFamily="34" charset="0"/>
              </a:rPr>
              <a:t>The rules are based on IP addresses and ports</a:t>
            </a:r>
          </a:p>
          <a:p>
            <a:r>
              <a:rPr lang="en-AU" sz="1800" dirty="0">
                <a:latin typeface="Speak Pro" panose="020B0504020101020102" pitchFamily="34" charset="0"/>
              </a:rPr>
              <a:t>Firewalls can be used to create secure zones that partition communications from different sets of users</a:t>
            </a:r>
          </a:p>
          <a:p>
            <a:r>
              <a:rPr lang="en-AU" sz="1800" dirty="0">
                <a:latin typeface="Speak Pro" panose="020B0504020101020102" pitchFamily="34" charset="0"/>
              </a:rPr>
              <a:t>For example, Staff and students can access the intranet website</a:t>
            </a:r>
          </a:p>
          <a:p>
            <a:r>
              <a:rPr lang="en-AU" sz="1800" dirty="0">
                <a:latin typeface="Speak Pro" panose="020B0504020101020102" pitchFamily="34" charset="0"/>
              </a:rPr>
              <a:t>Outsiders can access the main UWA website</a:t>
            </a:r>
          </a:p>
          <a:p>
            <a:r>
              <a:rPr lang="en-AU" sz="1800" dirty="0">
                <a:latin typeface="Speak Pro" panose="020B0504020101020102" pitchFamily="34" charset="0"/>
              </a:rPr>
              <a:t>We can control access using routers and firewalls that blocks access to internal sites</a:t>
            </a:r>
          </a:p>
        </p:txBody>
      </p:sp>
    </p:spTree>
    <p:extLst>
      <p:ext uri="{BB962C8B-B14F-4D97-AF65-F5344CB8AC3E}">
        <p14:creationId xmlns:p14="http://schemas.microsoft.com/office/powerpoint/2010/main" val="1710604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HTTP Hypertext Transfer Protocol is the communication protocol used to access resources like web pages, images and media files from a web server</a:t>
            </a:r>
          </a:p>
          <a:p>
            <a:r>
              <a:rPr lang="en-AU" sz="2200" dirty="0">
                <a:effectLst/>
              </a:rPr>
              <a:t>It operates at the Application layer of TCP/IP</a:t>
            </a:r>
          </a:p>
          <a:p>
            <a:r>
              <a:rPr lang="en-AU" sz="2200" dirty="0">
                <a:effectLst/>
              </a:rPr>
              <a:t>It operates using URLs (Uniform Resource Locators) to refer to specific resources that it wants to web server to take action on – like fetching it for display in a browser</a:t>
            </a:r>
          </a:p>
          <a:p>
            <a:r>
              <a:rPr lang="en-AU" sz="2200" dirty="0">
                <a:effectLst/>
              </a:rPr>
              <a:t>HTTP is unencrypted and so is not confidential </a:t>
            </a:r>
          </a:p>
          <a:p>
            <a:endParaRPr lang="en-AU" dirty="0">
              <a:effectLst/>
            </a:endParaRPr>
          </a:p>
          <a:p>
            <a:endParaRPr lang="en-AU" sz="2000" dirty="0"/>
          </a:p>
        </p:txBody>
      </p:sp>
    </p:spTree>
    <p:extLst>
      <p:ext uri="{BB962C8B-B14F-4D97-AF65-F5344CB8AC3E}">
        <p14:creationId xmlns:p14="http://schemas.microsoft.com/office/powerpoint/2010/main" val="3662837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HTTPS/TLS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sz="2200" dirty="0">
                <a:effectLst/>
              </a:rPr>
              <a:t>HTTPS is a secure version of HTTP (hence the S) that initially used SSL (Secure Socket Layer) although this became TLS for Transport Layer Security</a:t>
            </a:r>
          </a:p>
          <a:p>
            <a:pPr lvl="1"/>
            <a:r>
              <a:rPr lang="en-AU" sz="1800" dirty="0">
                <a:effectLst/>
              </a:rPr>
              <a:t>HTTPS is still referred to as SSL</a:t>
            </a:r>
          </a:p>
          <a:p>
            <a:r>
              <a:rPr lang="en-AU" sz="2000" dirty="0">
                <a:effectLst/>
              </a:rPr>
              <a:t>Current version of TLS is 1.3 although 1.2 is still prevalent</a:t>
            </a:r>
          </a:p>
          <a:p>
            <a:r>
              <a:rPr lang="en-AU" sz="2000" dirty="0">
                <a:effectLst/>
              </a:rPr>
              <a:t>TLS makes use of certificates that have the verified identity of the server and the server’s public key</a:t>
            </a:r>
          </a:p>
          <a:p>
            <a:r>
              <a:rPr lang="en-AU" sz="2000" dirty="0">
                <a:effectLst/>
              </a:rPr>
              <a:t>The certificate is verified by a trusted certificate authority. Browsers maintain a list of these that gets updated from time to time</a:t>
            </a:r>
          </a:p>
          <a:p>
            <a:endParaRPr lang="en-AU" dirty="0">
              <a:effectLst/>
            </a:endParaRPr>
          </a:p>
          <a:p>
            <a:endParaRPr lang="en-AU" sz="2000" dirty="0"/>
          </a:p>
        </p:txBody>
      </p:sp>
    </p:spTree>
    <p:extLst>
      <p:ext uri="{BB962C8B-B14F-4D97-AF65-F5344CB8AC3E}">
        <p14:creationId xmlns:p14="http://schemas.microsoft.com/office/powerpoint/2010/main" val="2150587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TLS 1.3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endParaRPr lang="en-AU" sz="1500" dirty="0">
              <a:effectLst/>
            </a:endParaRPr>
          </a:p>
          <a:p>
            <a:r>
              <a:rPr lang="en-AU" sz="1500" dirty="0">
                <a:effectLst/>
              </a:rPr>
              <a:t>TLS establishes a connection by exchanging messages to:</a:t>
            </a:r>
          </a:p>
          <a:p>
            <a:pPr lvl="1"/>
            <a:r>
              <a:rPr lang="en-AU" sz="1300" dirty="0">
                <a:effectLst/>
              </a:rPr>
              <a:t>Agree the cipher that will be used</a:t>
            </a:r>
          </a:p>
          <a:p>
            <a:pPr lvl="1"/>
            <a:r>
              <a:rPr lang="en-AU" sz="1300" dirty="0">
                <a:effectLst/>
              </a:rPr>
              <a:t>Which key exchange protocol to use</a:t>
            </a:r>
          </a:p>
          <a:p>
            <a:pPr lvl="1"/>
            <a:r>
              <a:rPr lang="en-AU" sz="1300" dirty="0">
                <a:effectLst/>
              </a:rPr>
              <a:t>Create and share keys</a:t>
            </a:r>
          </a:p>
          <a:p>
            <a:pPr lvl="1"/>
            <a:r>
              <a:rPr lang="en-AU" sz="1300" dirty="0">
                <a:effectLst/>
              </a:rPr>
              <a:t>Check server and client identity through certificates</a:t>
            </a:r>
          </a:p>
          <a:p>
            <a:r>
              <a:rPr lang="en-AU" sz="1500" dirty="0">
                <a:effectLst/>
              </a:rPr>
              <a:t>https://</a:t>
            </a:r>
            <a:r>
              <a:rPr lang="en-AU" sz="1500" dirty="0" err="1">
                <a:effectLst/>
              </a:rPr>
              <a:t>cheapsslsecurity.com</a:t>
            </a:r>
            <a:r>
              <a:rPr lang="en-AU" sz="1500" dirty="0">
                <a:effectLst/>
              </a:rPr>
              <a:t>/blog/tls-1-3-everything-you-need-to-know/</a:t>
            </a:r>
          </a:p>
          <a:p>
            <a:endParaRPr lang="en-AU" sz="1500" dirty="0">
              <a:effectLst/>
            </a:endParaRPr>
          </a:p>
          <a:p>
            <a:endParaRPr lang="en-AU" sz="1500" dirty="0"/>
          </a:p>
        </p:txBody>
      </p:sp>
      <p:pic>
        <p:nvPicPr>
          <p:cNvPr id="11266" name="Picture 2" descr="tls 1.3 handshake">
            <a:extLst>
              <a:ext uri="{FF2B5EF4-FFF2-40B4-BE49-F238E27FC236}">
                <a16:creationId xmlns:a16="http://schemas.microsoft.com/office/drawing/2014/main" id="{9CA79ADE-049B-CB48-9D17-69806CDD90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2191756"/>
            <a:ext cx="6161183" cy="248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76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VPN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dirty="0">
                <a:effectLst/>
              </a:rPr>
              <a:t>Virtual Private Network (VPN) software allows a computer on one network to create a direct connection to another network over a secure link</a:t>
            </a:r>
          </a:p>
          <a:p>
            <a:r>
              <a:rPr lang="en-AU" dirty="0">
                <a:effectLst/>
              </a:rPr>
              <a:t>Effectively you get an IP address on the network you have connected to</a:t>
            </a:r>
          </a:p>
          <a:p>
            <a:r>
              <a:rPr lang="en-AU" sz="2200" dirty="0">
                <a:effectLst/>
              </a:rPr>
              <a:t>VPNs can run over a number of different protocols:  e.g. </a:t>
            </a:r>
            <a:r>
              <a:rPr lang="en-AU" sz="2200" dirty="0" err="1">
                <a:effectLst/>
              </a:rPr>
              <a:t>IPSec</a:t>
            </a:r>
            <a:r>
              <a:rPr lang="en-AU" sz="2200" dirty="0">
                <a:effectLst/>
              </a:rPr>
              <a:t>, OpenVPN, IKEv2 and </a:t>
            </a:r>
            <a:r>
              <a:rPr lang="en-AU" sz="2200" dirty="0" err="1">
                <a:effectLst/>
              </a:rPr>
              <a:t>WireGuard</a:t>
            </a:r>
            <a:endParaRPr lang="en-AU" sz="2200" dirty="0">
              <a:effectLst/>
            </a:endParaRPr>
          </a:p>
          <a:p>
            <a:r>
              <a:rPr lang="en-AU" sz="2200" dirty="0">
                <a:effectLst/>
              </a:rPr>
              <a:t>Communications are encrypted and so not visible to anyone inspecting traffic - even to the ISP you are using</a:t>
            </a:r>
            <a:endParaRPr lang="en-AU" sz="2000" dirty="0">
              <a:effectLst/>
            </a:endParaRPr>
          </a:p>
          <a:p>
            <a:r>
              <a:rPr lang="en-AU" sz="2200" dirty="0">
                <a:effectLst/>
              </a:rPr>
              <a:t>Connecting to a network in a different country will make it appear that the computer is in that country</a:t>
            </a:r>
          </a:p>
          <a:p>
            <a:pPr lvl="1"/>
            <a:r>
              <a:rPr lang="en-AU" sz="2000" dirty="0">
                <a:effectLst/>
              </a:rPr>
              <a:t>Location can leak from other sources such as the browser </a:t>
            </a:r>
          </a:p>
          <a:p>
            <a:r>
              <a:rPr lang="en-AU" sz="2200" dirty="0">
                <a:effectLst/>
              </a:rPr>
              <a:t>VPNs provide security through encrypted communication and privacy through the VPN provider not keeping logs</a:t>
            </a:r>
          </a:p>
          <a:p>
            <a:r>
              <a:rPr lang="en-AU" sz="2200" dirty="0">
                <a:effectLst/>
              </a:rPr>
              <a:t>VPNs do not provide anonymity </a:t>
            </a:r>
          </a:p>
          <a:p>
            <a:endParaRPr lang="en-AU" dirty="0">
              <a:effectLst/>
            </a:endParaRPr>
          </a:p>
          <a:p>
            <a:endParaRPr lang="en-AU" sz="2000" dirty="0"/>
          </a:p>
        </p:txBody>
      </p:sp>
    </p:spTree>
    <p:extLst>
      <p:ext uri="{BB962C8B-B14F-4D97-AF65-F5344CB8AC3E}">
        <p14:creationId xmlns:p14="http://schemas.microsoft.com/office/powerpoint/2010/main" val="234248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Tor and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Tor (The onion routing project) is software that provides IP anonymity by bouncing encrypted packets over a set of Tor servers called relays or nodes.</a:t>
            </a:r>
          </a:p>
          <a:p>
            <a:r>
              <a:rPr lang="en-AU" sz="1600" dirty="0">
                <a:effectLst/>
              </a:rPr>
              <a:t>The Tor client obtains a set of nodes from a directory server</a:t>
            </a:r>
          </a:p>
          <a:p>
            <a:endParaRPr lang="en-AU" sz="1600" dirty="0">
              <a:effectLst/>
            </a:endParaRPr>
          </a:p>
          <a:p>
            <a:endParaRPr lang="en-AU" sz="1600" dirty="0"/>
          </a:p>
        </p:txBody>
      </p:sp>
      <p:pic>
        <p:nvPicPr>
          <p:cNvPr id="3074" name="Picture 2" descr="How Tor works">
            <a:extLst>
              <a:ext uri="{FF2B5EF4-FFF2-40B4-BE49-F238E27FC236}">
                <a16:creationId xmlns:a16="http://schemas.microsoft.com/office/drawing/2014/main" id="{7AAB9DCD-FEDE-3548-8578-D8D03FF99B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09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2</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The Tor client decides on a random path through the nodes and encrypts the message with each nodes key</a:t>
            </a:r>
          </a:p>
          <a:p>
            <a:r>
              <a:rPr lang="en-AU" sz="1600" dirty="0">
                <a:effectLst/>
              </a:rPr>
              <a:t>This is the analogy with the onion layers</a:t>
            </a:r>
          </a:p>
          <a:p>
            <a:endParaRPr lang="en-AU" sz="1600" dirty="0">
              <a:effectLst/>
            </a:endParaRPr>
          </a:p>
          <a:p>
            <a:endParaRPr lang="en-AU" sz="1600" dirty="0"/>
          </a:p>
        </p:txBody>
      </p:sp>
      <p:pic>
        <p:nvPicPr>
          <p:cNvPr id="10242" name="Picture 2" descr="Tor circuit step two">
            <a:extLst>
              <a:ext uri="{FF2B5EF4-FFF2-40B4-BE49-F238E27FC236}">
                <a16:creationId xmlns:a16="http://schemas.microsoft.com/office/drawing/2014/main" id="{2F9C8354-D06F-2F48-82FB-F3375FB306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737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Each subsequent site chooses a new path</a:t>
            </a:r>
          </a:p>
          <a:p>
            <a:r>
              <a:rPr lang="en-AU" sz="1600" dirty="0">
                <a:effectLst/>
              </a:rPr>
              <a:t>The server only has a return address of a the exit node</a:t>
            </a:r>
          </a:p>
          <a:p>
            <a:endParaRPr lang="en-AU" sz="1600" dirty="0">
              <a:effectLst/>
            </a:endParaRPr>
          </a:p>
          <a:p>
            <a:endParaRPr lang="en-AU" sz="1600" dirty="0"/>
          </a:p>
        </p:txBody>
      </p:sp>
      <p:pic>
        <p:nvPicPr>
          <p:cNvPr id="5122" name="Picture 2" descr="Tor circuit step three">
            <a:extLst>
              <a:ext uri="{FF2B5EF4-FFF2-40B4-BE49-F238E27FC236}">
                <a16:creationId xmlns:a16="http://schemas.microsoft.com/office/drawing/2014/main" id="{DA3B883A-ABC7-EA4D-B507-7C8105A753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23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Tor Onion (Hidden) Services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Tor uses an address called an onion address to connect to services offered on the Tor network</a:t>
            </a:r>
          </a:p>
          <a:p>
            <a:r>
              <a:rPr lang="en-AU" sz="2200" dirty="0">
                <a:effectLst/>
              </a:rPr>
              <a:t>These addresses are like URLs</a:t>
            </a:r>
          </a:p>
          <a:p>
            <a:r>
              <a:rPr lang="en-AU" sz="2200" dirty="0">
                <a:effectLst/>
              </a:rPr>
              <a:t>The Dark Web is essentially the collection of onion services that are not indexed directly by search engines on the “regular” web</a:t>
            </a:r>
          </a:p>
          <a:p>
            <a:r>
              <a:rPr lang="en-AU" sz="2200" dirty="0">
                <a:effectLst/>
              </a:rPr>
              <a:t>Because of the anonymity provided by Tor and the semi-hidden nature of onion services, many illegal activities have flourished with Dark Markets selling illegal products that are paid for using cryptocurrencies</a:t>
            </a:r>
          </a:p>
          <a:p>
            <a:r>
              <a:rPr lang="en-AU" sz="2200" dirty="0">
                <a:effectLst/>
              </a:rPr>
              <a:t>The anonymity provided by Tor is also of more positive use by activists and those simply wanting to browse the web anonymously</a:t>
            </a:r>
          </a:p>
          <a:p>
            <a:endParaRPr lang="en-AU" dirty="0">
              <a:effectLst/>
            </a:endParaRPr>
          </a:p>
          <a:p>
            <a:endParaRPr lang="en-AU" sz="2000" dirty="0"/>
          </a:p>
        </p:txBody>
      </p:sp>
    </p:spTree>
    <p:extLst>
      <p:ext uri="{BB962C8B-B14F-4D97-AF65-F5344CB8AC3E}">
        <p14:creationId xmlns:p14="http://schemas.microsoft.com/office/powerpoint/2010/main" val="412738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33743" y="609599"/>
            <a:ext cx="3413156" cy="5273675"/>
          </a:xfrm>
        </p:spPr>
        <p:txBody>
          <a:bodyPr>
            <a:normAutofit/>
          </a:bodyPr>
          <a:lstStyle/>
          <a:p>
            <a:r>
              <a:rPr lang="en-AU" dirty="0"/>
              <a:t>Three things</a:t>
            </a:r>
          </a:p>
        </p:txBody>
      </p:sp>
      <p:pic>
        <p:nvPicPr>
          <p:cNvPr id="11"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20C1E464-F97C-4915-9807-D918B6DFA672}"/>
              </a:ext>
            </a:extLst>
          </p:cNvPr>
          <p:cNvGraphicFramePr>
            <a:graphicFrameLocks noGrp="1"/>
          </p:cNvGraphicFramePr>
          <p:nvPr>
            <p:ph idx="1"/>
            <p:extLst>
              <p:ext uri="{D42A27DB-BD31-4B8C-83A1-F6EECF244321}">
                <p14:modId xmlns:p14="http://schemas.microsoft.com/office/powerpoint/2010/main" val="343266731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Computers and Networks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Although we are focussed on general ideas around Cybersecurity, it is useful to at least have some understanding of computers and the networks they use to communicate over</a:t>
            </a:r>
          </a:p>
          <a:p>
            <a:r>
              <a:rPr lang="en-AU" dirty="0">
                <a:effectLst/>
              </a:rPr>
              <a:t>We will look at PC architecture first in a generalised way and then the basics of how computer networks operate, especially TCP/IP, the network protocol of the Internet</a:t>
            </a:r>
          </a:p>
          <a:p>
            <a:endParaRPr lang="en-AU" dirty="0">
              <a:effectLst/>
            </a:endParaRP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PC Architecture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8121717" cy="3714749"/>
          </a:xfrm>
        </p:spPr>
        <p:txBody>
          <a:bodyPr>
            <a:normAutofit lnSpcReduction="10000"/>
          </a:bodyPr>
          <a:lstStyle/>
          <a:p>
            <a:r>
              <a:rPr lang="en-AU" b="1" dirty="0">
                <a:effectLst/>
              </a:rPr>
              <a:t>At one level of abstraction, a PC’s purpose is to run software applications</a:t>
            </a:r>
          </a:p>
          <a:p>
            <a:r>
              <a:rPr lang="en-AU" b="1" dirty="0">
                <a:effectLst/>
              </a:rPr>
              <a:t>Applications are run by an Operating System: e.g. Windows, Linux MacOS</a:t>
            </a:r>
          </a:p>
          <a:p>
            <a:r>
              <a:rPr lang="en-AU" b="1" dirty="0">
                <a:effectLst/>
              </a:rPr>
              <a:t>Before an Operating System can run, it needs to be loaded and started and this is the job of firmware or a “bootloader”. Firmware exists in devices like hard drives, network cards, sound cards, etc</a:t>
            </a:r>
          </a:p>
          <a:p>
            <a:r>
              <a:rPr lang="en-AU" b="1" dirty="0">
                <a:effectLst/>
              </a:rPr>
              <a:t>This is all running on hardware: the components of the PC that store, execute and process inputs and outputs</a:t>
            </a:r>
          </a:p>
          <a:p>
            <a:endParaRPr lang="en-AU" sz="2000" b="1" dirty="0"/>
          </a:p>
        </p:txBody>
      </p:sp>
      <p:sp>
        <p:nvSpPr>
          <p:cNvPr id="5" name="TextBox 4">
            <a:extLst>
              <a:ext uri="{FF2B5EF4-FFF2-40B4-BE49-F238E27FC236}">
                <a16:creationId xmlns:a16="http://schemas.microsoft.com/office/drawing/2014/main" id="{5741F9E4-1E3B-DE4D-A17C-D7EB6868ADDB}"/>
              </a:ext>
            </a:extLst>
          </p:cNvPr>
          <p:cNvSpPr txBox="1"/>
          <p:nvPr/>
        </p:nvSpPr>
        <p:spPr>
          <a:xfrm>
            <a:off x="9226883" y="2343543"/>
            <a:ext cx="2495226" cy="461665"/>
          </a:xfrm>
          <a:prstGeom prst="rect">
            <a:avLst/>
          </a:prstGeom>
          <a:noFill/>
          <a:ln>
            <a:solidFill>
              <a:schemeClr val="tx1"/>
            </a:solidFill>
          </a:ln>
        </p:spPr>
        <p:txBody>
          <a:bodyPr wrap="square" rtlCol="0">
            <a:spAutoFit/>
          </a:bodyPr>
          <a:lstStyle/>
          <a:p>
            <a:pPr algn="ctr"/>
            <a:r>
              <a:rPr lang="en-AU" sz="2400" dirty="0"/>
              <a:t>Applications</a:t>
            </a:r>
          </a:p>
        </p:txBody>
      </p:sp>
      <p:sp>
        <p:nvSpPr>
          <p:cNvPr id="6" name="TextBox 5">
            <a:extLst>
              <a:ext uri="{FF2B5EF4-FFF2-40B4-BE49-F238E27FC236}">
                <a16:creationId xmlns:a16="http://schemas.microsoft.com/office/drawing/2014/main" id="{BDD3ABEC-26A0-4E48-A29A-62F8CADE1E7B}"/>
              </a:ext>
            </a:extLst>
          </p:cNvPr>
          <p:cNvSpPr txBox="1"/>
          <p:nvPr/>
        </p:nvSpPr>
        <p:spPr>
          <a:xfrm>
            <a:off x="9226883" y="2895432"/>
            <a:ext cx="2495226" cy="461665"/>
          </a:xfrm>
          <a:prstGeom prst="rect">
            <a:avLst/>
          </a:prstGeom>
          <a:noFill/>
          <a:ln>
            <a:solidFill>
              <a:schemeClr val="tx1"/>
            </a:solidFill>
          </a:ln>
        </p:spPr>
        <p:txBody>
          <a:bodyPr wrap="square" rtlCol="0">
            <a:spAutoFit/>
          </a:bodyPr>
          <a:lstStyle/>
          <a:p>
            <a:pPr algn="ctr"/>
            <a:r>
              <a:rPr lang="en-AU" sz="2400" dirty="0"/>
              <a:t>Operating System</a:t>
            </a:r>
          </a:p>
        </p:txBody>
      </p:sp>
      <p:sp>
        <p:nvSpPr>
          <p:cNvPr id="7" name="TextBox 6">
            <a:extLst>
              <a:ext uri="{FF2B5EF4-FFF2-40B4-BE49-F238E27FC236}">
                <a16:creationId xmlns:a16="http://schemas.microsoft.com/office/drawing/2014/main" id="{245B1592-1742-3C49-9FC8-66D1E9ECF84B}"/>
              </a:ext>
            </a:extLst>
          </p:cNvPr>
          <p:cNvSpPr txBox="1"/>
          <p:nvPr/>
        </p:nvSpPr>
        <p:spPr>
          <a:xfrm>
            <a:off x="9226884" y="3447321"/>
            <a:ext cx="2495226" cy="461665"/>
          </a:xfrm>
          <a:prstGeom prst="rect">
            <a:avLst/>
          </a:prstGeom>
          <a:noFill/>
          <a:ln>
            <a:solidFill>
              <a:schemeClr val="tx1"/>
            </a:solidFill>
          </a:ln>
        </p:spPr>
        <p:txBody>
          <a:bodyPr wrap="square" rtlCol="0">
            <a:spAutoFit/>
          </a:bodyPr>
          <a:lstStyle/>
          <a:p>
            <a:pPr algn="ctr"/>
            <a:r>
              <a:rPr lang="en-AU" sz="2400" dirty="0"/>
              <a:t>Firmware</a:t>
            </a:r>
          </a:p>
        </p:txBody>
      </p:sp>
      <p:sp>
        <p:nvSpPr>
          <p:cNvPr id="8" name="TextBox 7">
            <a:extLst>
              <a:ext uri="{FF2B5EF4-FFF2-40B4-BE49-F238E27FC236}">
                <a16:creationId xmlns:a16="http://schemas.microsoft.com/office/drawing/2014/main" id="{7E756D22-B70B-A045-B4B4-20527D49D76A}"/>
              </a:ext>
            </a:extLst>
          </p:cNvPr>
          <p:cNvSpPr txBox="1"/>
          <p:nvPr/>
        </p:nvSpPr>
        <p:spPr>
          <a:xfrm>
            <a:off x="9226883" y="3999210"/>
            <a:ext cx="2495227" cy="461665"/>
          </a:xfrm>
          <a:prstGeom prst="rect">
            <a:avLst/>
          </a:prstGeom>
          <a:noFill/>
          <a:ln>
            <a:solidFill>
              <a:schemeClr val="tx1"/>
            </a:solidFill>
          </a:ln>
        </p:spPr>
        <p:txBody>
          <a:bodyPr wrap="square" rtlCol="0">
            <a:spAutoFit/>
          </a:bodyPr>
          <a:lstStyle/>
          <a:p>
            <a:pPr algn="ctr"/>
            <a:r>
              <a:rPr lang="en-AU" sz="2400" dirty="0"/>
              <a:t>Hardware</a:t>
            </a:r>
          </a:p>
        </p:txBody>
      </p:sp>
    </p:spTree>
    <p:extLst>
      <p:ext uri="{BB962C8B-B14F-4D97-AF65-F5344CB8AC3E}">
        <p14:creationId xmlns:p14="http://schemas.microsoft.com/office/powerpoint/2010/main" val="379715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PC Hardware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b="1" dirty="0"/>
              <a:t>CPU: Central processing unit</a:t>
            </a:r>
          </a:p>
          <a:p>
            <a:r>
              <a:rPr lang="en-AU" sz="1600" b="1" dirty="0"/>
              <a:t>RAM: Random Access Memory</a:t>
            </a:r>
          </a:p>
          <a:p>
            <a:r>
              <a:rPr lang="en-AU" sz="1600" b="1" dirty="0"/>
              <a:t>PSU: Power Supply Unit</a:t>
            </a:r>
          </a:p>
          <a:p>
            <a:r>
              <a:rPr lang="en-AU" sz="1600" b="1" dirty="0"/>
              <a:t>Fan: Fan</a:t>
            </a:r>
          </a:p>
          <a:p>
            <a:r>
              <a:rPr lang="en-AU" sz="1600" b="1" dirty="0"/>
              <a:t>Video Card</a:t>
            </a:r>
          </a:p>
          <a:p>
            <a:r>
              <a:rPr lang="en-AU" sz="1600" b="1" dirty="0"/>
              <a:t>Hard Drive</a:t>
            </a:r>
          </a:p>
          <a:p>
            <a:r>
              <a:rPr lang="en-AU" sz="1600" b="1" dirty="0"/>
              <a:t>Motherboard</a:t>
            </a:r>
          </a:p>
          <a:p>
            <a:r>
              <a:rPr lang="en-AU" sz="1600" b="1" dirty="0"/>
              <a:t>Network card: Wired and/or Wireless (not shown)</a:t>
            </a:r>
          </a:p>
          <a:p>
            <a:r>
              <a:rPr lang="en-AU" sz="1600" b="1" dirty="0"/>
              <a:t>http://</a:t>
            </a:r>
            <a:r>
              <a:rPr lang="en-AU" sz="1600" b="1" dirty="0" err="1"/>
              <a:t>tazalink.blogspot.com</a:t>
            </a:r>
            <a:r>
              <a:rPr lang="en-AU" sz="1600" b="1" dirty="0"/>
              <a:t>/</a:t>
            </a:r>
          </a:p>
          <a:p>
            <a:endParaRPr lang="en-AU" sz="1600" b="1" dirty="0"/>
          </a:p>
        </p:txBody>
      </p:sp>
      <p:pic>
        <p:nvPicPr>
          <p:cNvPr id="1026" name="Picture 2">
            <a:extLst>
              <a:ext uri="{FF2B5EF4-FFF2-40B4-BE49-F238E27FC236}">
                <a16:creationId xmlns:a16="http://schemas.microsoft.com/office/drawing/2014/main" id="{55485EF2-5881-5E48-9D0C-03E23B16C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792266"/>
            <a:ext cx="6161183" cy="528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3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CPU</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dirty="0">
                <a:effectLst/>
              </a:rPr>
              <a:t>The CPU processes instructions and data that are stored in memory</a:t>
            </a:r>
          </a:p>
          <a:p>
            <a:r>
              <a:rPr lang="en-AU" dirty="0">
                <a:effectLst/>
              </a:rPr>
              <a:t>Memory is either random access memory (RAM) or read only memory (ROM)</a:t>
            </a:r>
          </a:p>
          <a:p>
            <a:r>
              <a:rPr lang="en-AU" dirty="0">
                <a:effectLst/>
              </a:rPr>
              <a:t>Instructions and data are transported between memory and the CPU over a Bus. Either:</a:t>
            </a:r>
          </a:p>
          <a:p>
            <a:pPr lvl="1"/>
            <a:r>
              <a:rPr lang="en-AU" dirty="0">
                <a:effectLst/>
              </a:rPr>
              <a:t>Address Bus</a:t>
            </a:r>
          </a:p>
          <a:p>
            <a:pPr lvl="1"/>
            <a:r>
              <a:rPr lang="en-AU" dirty="0">
                <a:effectLst/>
              </a:rPr>
              <a:t>Data Bus</a:t>
            </a:r>
          </a:p>
          <a:p>
            <a:pPr lvl="1"/>
            <a:r>
              <a:rPr lang="en-AU" dirty="0">
                <a:effectLst/>
              </a:rPr>
              <a:t>Control Bus</a:t>
            </a:r>
          </a:p>
          <a:p>
            <a:r>
              <a:rPr lang="en-AU" dirty="0">
                <a:effectLst/>
              </a:rPr>
              <a:t>The CPU can also read and write data from an Input/Output (I/O) device</a:t>
            </a:r>
          </a:p>
          <a:p>
            <a:r>
              <a:rPr lang="en-AU" dirty="0">
                <a:effectLst/>
              </a:rPr>
              <a:t>Instructions that are processed by the CPU are simple operations like add, subtract, AND, OR, XOR, etc</a:t>
            </a:r>
          </a:p>
          <a:p>
            <a:endParaRPr lang="en-AU" dirty="0">
              <a:effectLst/>
            </a:endParaRPr>
          </a:p>
          <a:p>
            <a:endParaRPr lang="en-AU" sz="2000" dirty="0"/>
          </a:p>
        </p:txBody>
      </p:sp>
    </p:spTree>
    <p:extLst>
      <p:ext uri="{BB962C8B-B14F-4D97-AF65-F5344CB8AC3E}">
        <p14:creationId xmlns:p14="http://schemas.microsoft.com/office/powerpoint/2010/main" val="3561470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Booting Up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a computer is powered on, the firmware in ROM is loaded and run. This is the BIOS (Basic Input Output System).</a:t>
            </a:r>
          </a:p>
          <a:p>
            <a:r>
              <a:rPr lang="en-AU" dirty="0">
                <a:effectLst/>
              </a:rPr>
              <a:t>The BIOS will run a Power-On Self Test (POST) to check for hardware components like a display,  keyboard, network card, memory.</a:t>
            </a:r>
          </a:p>
          <a:p>
            <a:r>
              <a:rPr lang="en-AU" dirty="0">
                <a:effectLst/>
              </a:rPr>
              <a:t>The BIOS will then load the first 512 bytes from the hard drive called the Master Boot Record (MBR) This contains the bootloader code that will execute and load the operating system</a:t>
            </a:r>
          </a:p>
          <a:p>
            <a:endParaRPr lang="en-AU" dirty="0">
              <a:effectLst/>
            </a:endParaRPr>
          </a:p>
          <a:p>
            <a:endParaRPr lang="en-AU" sz="2000" dirty="0"/>
          </a:p>
        </p:txBody>
      </p:sp>
    </p:spTree>
    <p:extLst>
      <p:ext uri="{BB962C8B-B14F-4D97-AF65-F5344CB8AC3E}">
        <p14:creationId xmlns:p14="http://schemas.microsoft.com/office/powerpoint/2010/main" val="236921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Operating System</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The operating system is responsible for a number of different tasks</a:t>
            </a:r>
          </a:p>
          <a:p>
            <a:pPr lvl="1"/>
            <a:r>
              <a:rPr lang="en-AU" dirty="0">
                <a:effectLst/>
              </a:rPr>
              <a:t>Running and scheduling applications to run and share resources such as CPU, Disk, RAM</a:t>
            </a:r>
          </a:p>
          <a:p>
            <a:pPr lvl="1"/>
            <a:r>
              <a:rPr lang="en-AU" dirty="0">
                <a:effectLst/>
              </a:rPr>
              <a:t>Allows for memory virtualization</a:t>
            </a:r>
          </a:p>
          <a:p>
            <a:pPr lvl="1"/>
            <a:r>
              <a:rPr lang="en-AU" dirty="0">
                <a:effectLst/>
              </a:rPr>
              <a:t>Controlling access to I/O devices through I/O Driver software</a:t>
            </a:r>
          </a:p>
          <a:p>
            <a:pPr lvl="1"/>
            <a:r>
              <a:rPr lang="en-AU" dirty="0">
                <a:effectLst/>
              </a:rPr>
              <a:t>Manage access control and authentication</a:t>
            </a:r>
          </a:p>
          <a:p>
            <a:pPr lvl="1"/>
            <a:r>
              <a:rPr lang="en-AU" dirty="0">
                <a:effectLst/>
              </a:rPr>
              <a:t>Handle communication via networks</a:t>
            </a:r>
          </a:p>
          <a:p>
            <a:pPr lvl="1"/>
            <a:r>
              <a:rPr lang="en-AU" dirty="0">
                <a:effectLst/>
              </a:rPr>
              <a:t>Handles graphical user interfaces</a:t>
            </a:r>
          </a:p>
          <a:p>
            <a:endParaRPr lang="en-AU" dirty="0">
              <a:effectLst/>
            </a:endParaRPr>
          </a:p>
          <a:p>
            <a:endParaRPr lang="en-AU" sz="2000" dirty="0"/>
          </a:p>
        </p:txBody>
      </p:sp>
    </p:spTree>
    <p:extLst>
      <p:ext uri="{BB962C8B-B14F-4D97-AF65-F5344CB8AC3E}">
        <p14:creationId xmlns:p14="http://schemas.microsoft.com/office/powerpoint/2010/main" val="24813408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57800</TotalTime>
  <Words>2141</Words>
  <Application>Microsoft Macintosh PowerPoint</Application>
  <PresentationFormat>Widescreen</PresentationFormat>
  <Paragraphs>189</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Georgia Pro Cond Light</vt:lpstr>
      <vt:lpstr>Speak Pro</vt:lpstr>
      <vt:lpstr>Wingdings 2</vt:lpstr>
      <vt:lpstr>SlateVTI</vt:lpstr>
      <vt:lpstr>CITS1003 Introduction to Cybersecurity [4] Introduction to Computers and Networks</vt:lpstr>
      <vt:lpstr>A unit about cats cybersecurity</vt:lpstr>
      <vt:lpstr>Three things</vt:lpstr>
      <vt:lpstr>Computers and Networks</vt:lpstr>
      <vt:lpstr>PC Architecture</vt:lpstr>
      <vt:lpstr>PC Hardware</vt:lpstr>
      <vt:lpstr>CPU</vt:lpstr>
      <vt:lpstr>Booting Up</vt:lpstr>
      <vt:lpstr>Operating System</vt:lpstr>
      <vt:lpstr>Kernel</vt:lpstr>
      <vt:lpstr>File Systems</vt:lpstr>
      <vt:lpstr>Access Control</vt:lpstr>
      <vt:lpstr>DAC and RBAC</vt:lpstr>
      <vt:lpstr>Rules, ABAC and MAC</vt:lpstr>
      <vt:lpstr>Networking</vt:lpstr>
      <vt:lpstr>IP Addresses</vt:lpstr>
      <vt:lpstr>Network Addresses</vt:lpstr>
      <vt:lpstr>Network Addresses</vt:lpstr>
      <vt:lpstr>Application Ports</vt:lpstr>
      <vt:lpstr>Routers</vt:lpstr>
      <vt:lpstr>Firewalls</vt:lpstr>
      <vt:lpstr>HTTP</vt:lpstr>
      <vt:lpstr>HTTPS/TLS</vt:lpstr>
      <vt:lpstr>TLS 1.3</vt:lpstr>
      <vt:lpstr>VPN</vt:lpstr>
      <vt:lpstr>Tor and The Dark Web</vt:lpstr>
      <vt:lpstr>How Tor Works 2</vt:lpstr>
      <vt:lpstr>How Tor Works 3</vt:lpstr>
      <vt:lpstr>Tor Onion (Hidden)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273</cp:revision>
  <dcterms:created xsi:type="dcterms:W3CDTF">2020-01-13T04:26:47Z</dcterms:created>
  <dcterms:modified xsi:type="dcterms:W3CDTF">2021-04-29T13:03:03Z</dcterms:modified>
</cp:coreProperties>
</file>